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0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1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  <p:sldMasterId id="2147483677" r:id="rId3"/>
    <p:sldMasterId id="2147483693" r:id="rId4"/>
    <p:sldMasterId id="2147483709" r:id="rId5"/>
    <p:sldMasterId id="2147483724" r:id="rId6"/>
    <p:sldMasterId id="2147483739" r:id="rId7"/>
    <p:sldMasterId id="2147483749" r:id="rId8"/>
    <p:sldMasterId id="2147483759" r:id="rId9"/>
    <p:sldMasterId id="2147483769" r:id="rId10"/>
    <p:sldMasterId id="2147483779" r:id="rId11"/>
    <p:sldMasterId id="2147483789" r:id="rId12"/>
  </p:sldMasterIdLst>
  <p:notesMasterIdLst>
    <p:notesMasterId r:id="rId30"/>
  </p:notesMasterIdLst>
  <p:handoutMasterIdLst>
    <p:handoutMasterId r:id="rId31"/>
  </p:handoutMasterIdLst>
  <p:sldIdLst>
    <p:sldId id="256" r:id="rId13"/>
    <p:sldId id="342" r:id="rId14"/>
    <p:sldId id="306" r:id="rId15"/>
    <p:sldId id="296" r:id="rId16"/>
    <p:sldId id="320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43" r:id="rId27"/>
    <p:sldId id="340" r:id="rId28"/>
    <p:sldId id="278" r:id="rId29"/>
  </p:sldIdLst>
  <p:sldSz cx="9144000" cy="6858000" type="screen4x3"/>
  <p:notesSz cx="6810375" cy="9942513"/>
  <p:defaultTextStyle>
    <a:defPPr>
      <a:defRPr lang="en-GB"/>
    </a:defPPr>
    <a:lvl1pPr algn="l" defTabSz="449263" rtl="0" fontAlgn="base">
      <a:lnSpc>
        <a:spcPct val="76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1pPr>
    <a:lvl2pPr marL="457200" algn="l" defTabSz="449263" rtl="0" fontAlgn="base">
      <a:lnSpc>
        <a:spcPct val="76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2pPr>
    <a:lvl3pPr marL="914400" algn="l" defTabSz="449263" rtl="0" fontAlgn="base">
      <a:lnSpc>
        <a:spcPct val="76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3pPr>
    <a:lvl4pPr marL="1371600" algn="l" defTabSz="449263" rtl="0" fontAlgn="base">
      <a:lnSpc>
        <a:spcPct val="76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4pPr>
    <a:lvl5pPr marL="1828800" algn="l" defTabSz="449263" rtl="0" fontAlgn="base">
      <a:lnSpc>
        <a:spcPct val="76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9" autoAdjust="0"/>
  </p:normalViewPr>
  <p:slideViewPr>
    <p:cSldViewPr>
      <p:cViewPr>
        <p:scale>
          <a:sx n="100" d="100"/>
          <a:sy n="100" d="100"/>
        </p:scale>
        <p:origin x="-1296" y="-13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FBCC0A6-0465-4010-A697-A92792DF1AAC}" type="datetimeFigureOut">
              <a:rPr lang="sl-SI"/>
              <a:pPr>
                <a:defRPr/>
              </a:pPr>
              <a:t>15.10.2014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buFont typeface="Arial" pitchFamily="34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4D2D123-464D-410A-BFDF-255102CAFF8E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81526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10375" cy="99425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endParaRPr lang="sl-SI">
              <a:latin typeface="Arial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10375" cy="99425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endParaRPr lang="sl-SI">
              <a:latin typeface="Arial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10375" cy="99425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endParaRPr lang="sl-SI">
              <a:latin typeface="Arial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10375" cy="99425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Arial" charset="0"/>
              <a:buNone/>
              <a:defRPr/>
            </a:pPr>
            <a:endParaRPr lang="sl-SI">
              <a:latin typeface="Arial" charset="0"/>
              <a:ea typeface="MS Gothic" charset="-128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44813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57625" y="0"/>
            <a:ext cx="2944813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80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2338" y="746125"/>
            <a:ext cx="4959350" cy="37211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681038" y="4722813"/>
            <a:ext cx="5441950" cy="4467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noProof="0" smtClean="0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0" y="9444038"/>
            <a:ext cx="2944813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857625" y="9444038"/>
            <a:ext cx="2944813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fld id="{8D4D5A0C-E1EA-42D5-8651-A6291A2A08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722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03EC722A-B87C-426E-A8AA-D19E18BE664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2970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2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3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4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5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6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7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8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9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10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11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12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13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14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15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F03C727C-6F64-4144-A470-31A8863B5669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16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8300" cy="4473575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 smtClean="0">
              <a:latin typeface="Arial" pitchFamily="34" charset="0"/>
              <a:ea typeface="MS Gothic" pitchFamily="49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1EC84C7B-09BA-4EA6-AD4B-FF101A900BE3}" type="slidenum">
              <a:rPr lang="en-GB" smtClean="0"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Arial" pitchFamily="34" charset="0"/>
                <a:buNone/>
              </a:pPr>
              <a:t>17</a:t>
            </a:fld>
            <a:endParaRPr lang="en-GB" smtClean="0"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135063" y="746125"/>
            <a:ext cx="4540250" cy="3727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l-SI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681038" y="4722813"/>
            <a:ext cx="5443537" cy="4470400"/>
          </a:xfrm>
          <a:noFill/>
          <a:ln/>
        </p:spPr>
        <p:txBody>
          <a:bodyPr wrap="none" anchor="ctr"/>
          <a:lstStyle/>
          <a:p>
            <a:endParaRPr lang="sl-SI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6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60137-D292-4B37-AC25-DCEFEBB18B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C77D9-7247-430B-8794-991BC55BB2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1F403-4BC0-48FE-9770-6842C966A5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5425" cy="4519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C3099-0E41-45B3-A531-15590CC3F1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BD5FF-A820-4C18-8321-1BFF2475FC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287D-A464-4F55-83D4-3B1B4D5C82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C1FC-5646-4E0B-8EB5-5D84D09065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36EA0-8805-46A4-9130-891D6AFEFF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8EA5F-7865-42D7-9E12-BD0AE3BE12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2178A-FEE6-49C1-845D-443E94A046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128588"/>
            <a:ext cx="2055812" cy="5991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5038" cy="5991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17C8F-AB63-4340-96C4-12EC8D4BF3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3250" cy="1428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A9147-BE72-4AF4-9A57-5B2E214AEE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>
            <a:spLocks/>
          </p:cNvSpPr>
          <p:nvPr userDrawn="1"/>
        </p:nvSpPr>
        <p:spPr bwMode="invGray">
          <a:xfrm>
            <a:off x="1447800" y="0"/>
            <a:ext cx="7696200" cy="6858000"/>
          </a:xfrm>
          <a:custGeom>
            <a:avLst/>
            <a:gdLst/>
            <a:ahLst/>
            <a:cxnLst>
              <a:cxn ang="0">
                <a:pos x="0" y="4320"/>
              </a:cxn>
              <a:cxn ang="0">
                <a:pos x="0" y="0"/>
              </a:cxn>
              <a:cxn ang="0">
                <a:pos x="4848" y="0"/>
              </a:cxn>
              <a:cxn ang="0">
                <a:pos x="4848" y="4320"/>
              </a:cxn>
              <a:cxn ang="0">
                <a:pos x="4608" y="4320"/>
              </a:cxn>
              <a:cxn ang="0">
                <a:pos x="4608" y="1344"/>
              </a:cxn>
              <a:cxn ang="0">
                <a:pos x="2880" y="1344"/>
              </a:cxn>
              <a:cxn ang="0">
                <a:pos x="2880" y="4320"/>
              </a:cxn>
              <a:cxn ang="0">
                <a:pos x="0" y="4320"/>
              </a:cxn>
            </a:cxnLst>
            <a:rect l="0" t="0" r="r" b="b"/>
            <a:pathLst>
              <a:path w="4848" h="4320">
                <a:moveTo>
                  <a:pt x="0" y="4320"/>
                </a:moveTo>
                <a:lnTo>
                  <a:pt x="0" y="0"/>
                </a:lnTo>
                <a:lnTo>
                  <a:pt x="4848" y="0"/>
                </a:lnTo>
                <a:lnTo>
                  <a:pt x="4848" y="4320"/>
                </a:lnTo>
                <a:lnTo>
                  <a:pt x="4608" y="4320"/>
                </a:lnTo>
                <a:lnTo>
                  <a:pt x="4608" y="1344"/>
                </a:lnTo>
                <a:lnTo>
                  <a:pt x="2880" y="1344"/>
                </a:lnTo>
                <a:lnTo>
                  <a:pt x="2880" y="4320"/>
                </a:lnTo>
                <a:lnTo>
                  <a:pt x="0" y="4320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533525" y="4410075"/>
            <a:ext cx="4343400" cy="1685925"/>
          </a:xfrm>
        </p:spPr>
        <p:txBody>
          <a:bodyPr/>
          <a:lstStyle>
            <a:lvl1pPr marL="0" indent="0">
              <a:buFont typeface="Wingdings 2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ctrTitle"/>
          </p:nvPr>
        </p:nvSpPr>
        <p:spPr bwMode="black">
          <a:xfrm>
            <a:off x="1524000" y="2006600"/>
            <a:ext cx="4343400" cy="2003425"/>
          </a:xfrm>
        </p:spPr>
        <p:txBody>
          <a:bodyPr tIns="45720" bIns="45720" anchor="b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12" name="Picture 11" descr="na_logotag_vrt_2c_rgb_s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887" y="69246"/>
            <a:ext cx="1344168" cy="1707093"/>
          </a:xfrm>
          <a:prstGeom prst="rect">
            <a:avLst/>
          </a:prstGeom>
        </p:spPr>
      </p:pic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pic>
        <p:nvPicPr>
          <p:cNvPr id="15" name="Picture 14" descr="wi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903936" y="3827930"/>
            <a:ext cx="4864666" cy="14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15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invGray">
          <a:xfrm>
            <a:off x="1123950" y="4038600"/>
            <a:ext cx="8020050" cy="2524125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4" name="Slide Number Placeholder 4"/>
          <p:cNvSpPr>
            <a:spLocks noGrp="1"/>
          </p:cNvSpPr>
          <p:nvPr userDrawn="1">
            <p:ph type="sldNum" sz="quarter" idx="11"/>
          </p:nvPr>
        </p:nvSpPr>
        <p:spPr>
          <a:xfrm>
            <a:off x="8305800" y="6597650"/>
            <a:ext cx="685800" cy="228600"/>
          </a:xfrm>
          <a:noFill/>
        </p:spPr>
        <p:txBody>
          <a:bodyPr/>
          <a:lstStyle/>
          <a:p>
            <a:fld id="{B16028E5-E08D-449F-84F1-7657E6E1EFEF}" type="slidenum">
              <a:rPr lang="en-US" smtClean="0">
                <a:solidFill>
                  <a:srgbClr val="A5A5A5"/>
                </a:solidFill>
              </a:rPr>
              <a:pPr/>
              <a:t>‹#›</a:t>
            </a:fld>
            <a:endParaRPr lang="en-US" dirty="0" smtClean="0">
              <a:solidFill>
                <a:srgbClr val="A5A5A5"/>
              </a:solidFill>
            </a:endParaRPr>
          </a:p>
        </p:txBody>
      </p:sp>
      <p:pic>
        <p:nvPicPr>
          <p:cNvPr id="16" name="Picture 15" descr="jump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6089" y="1230496"/>
            <a:ext cx="3533421" cy="1943382"/>
          </a:xfrm>
          <a:prstGeom prst="rect">
            <a:avLst/>
          </a:prstGeom>
        </p:spPr>
      </p:pic>
      <p:pic>
        <p:nvPicPr>
          <p:cNvPr id="15" name="Picture 14" descr="na_logotag_vrt_2c_rgb_sm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123950" y="1262064"/>
            <a:ext cx="4025900" cy="274290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14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5FA5-3C60-46E0-B474-67F17A5F2E76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2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68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21F76-E55F-4874-A991-2DD9494AE5AA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55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24257" y="1124711"/>
            <a:ext cx="3849624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half" idx="12"/>
          </p:nvPr>
        </p:nvSpPr>
        <p:spPr>
          <a:xfrm>
            <a:off x="990600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83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Right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half" idx="1"/>
          </p:nvPr>
        </p:nvSpPr>
        <p:spPr>
          <a:xfrm>
            <a:off x="5028028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996517" y="1124713"/>
            <a:ext cx="3925107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88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123950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876675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B6770D2A-363C-46E9-AC56-4120BF0F6FF1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600825"/>
            <a:ext cx="4876800" cy="228600"/>
          </a:xfrm>
        </p:spPr>
        <p:txBody>
          <a:bodyPr/>
          <a:lstStyle>
            <a:lvl1pPr>
              <a:defRPr/>
            </a:lvl1pPr>
          </a:lstStyle>
          <a:p>
            <a:r>
              <a:rPr dirty="0">
                <a:solidFill>
                  <a:srgbClr val="A5A5A5"/>
                </a:solidFill>
              </a:rPr>
              <a:t>NetApp Confidential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19688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3305" y="1097817"/>
            <a:ext cx="3712464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3303" y="1870064"/>
            <a:ext cx="3712464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96517" y="104775"/>
            <a:ext cx="7885112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996517" y="1097817"/>
            <a:ext cx="3715273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996517" y="1870059"/>
            <a:ext cx="3715272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A0DA7-FE8A-4558-8CC0-1AC86978114B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17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, Bottom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128896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987552" y="3657634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03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90600" y="1123950"/>
            <a:ext cx="7924800" cy="5353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139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96517" y="1124712"/>
            <a:ext cx="7927848" cy="5349240"/>
          </a:xfrm>
        </p:spPr>
        <p:txBody>
          <a:bodyPr/>
          <a:lstStyle>
            <a:lvl1pPr marL="0" indent="0">
              <a:buFont typeface="Wingdings 2" pitchFamily="18" charset="2"/>
              <a:buChar char=""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 Picture</a:t>
            </a:r>
          </a:p>
        </p:txBody>
      </p:sp>
    </p:spTree>
    <p:extLst>
      <p:ext uri="{BB962C8B-B14F-4D97-AF65-F5344CB8AC3E}">
        <p14:creationId xmlns:p14="http://schemas.microsoft.com/office/powerpoint/2010/main" val="634086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C33FB-264B-4CB4-A9EE-6D20CD36E51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16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340B0-D8CC-460E-B2AE-7F3FD6711EF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>
                <a:solidFill>
                  <a:srgbClr val="A5A5A5"/>
                </a:solidFill>
              </a:rPr>
              <a:t>NetApp Confidential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4108177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79248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3876675"/>
            <a:ext cx="79248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0AF87-B066-4369-AF90-7ED9E6686387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571513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>
            <a:spLocks/>
          </p:cNvSpPr>
          <p:nvPr userDrawn="1"/>
        </p:nvSpPr>
        <p:spPr bwMode="invGray">
          <a:xfrm>
            <a:off x="1447800" y="0"/>
            <a:ext cx="7696200" cy="6858000"/>
          </a:xfrm>
          <a:custGeom>
            <a:avLst/>
            <a:gdLst/>
            <a:ahLst/>
            <a:cxnLst>
              <a:cxn ang="0">
                <a:pos x="0" y="4320"/>
              </a:cxn>
              <a:cxn ang="0">
                <a:pos x="0" y="0"/>
              </a:cxn>
              <a:cxn ang="0">
                <a:pos x="4848" y="0"/>
              </a:cxn>
              <a:cxn ang="0">
                <a:pos x="4848" y="4320"/>
              </a:cxn>
              <a:cxn ang="0">
                <a:pos x="4608" y="4320"/>
              </a:cxn>
              <a:cxn ang="0">
                <a:pos x="4608" y="1344"/>
              </a:cxn>
              <a:cxn ang="0">
                <a:pos x="2880" y="1344"/>
              </a:cxn>
              <a:cxn ang="0">
                <a:pos x="2880" y="4320"/>
              </a:cxn>
              <a:cxn ang="0">
                <a:pos x="0" y="4320"/>
              </a:cxn>
            </a:cxnLst>
            <a:rect l="0" t="0" r="r" b="b"/>
            <a:pathLst>
              <a:path w="4848" h="4320">
                <a:moveTo>
                  <a:pt x="0" y="4320"/>
                </a:moveTo>
                <a:lnTo>
                  <a:pt x="0" y="0"/>
                </a:lnTo>
                <a:lnTo>
                  <a:pt x="4848" y="0"/>
                </a:lnTo>
                <a:lnTo>
                  <a:pt x="4848" y="4320"/>
                </a:lnTo>
                <a:lnTo>
                  <a:pt x="4608" y="4320"/>
                </a:lnTo>
                <a:lnTo>
                  <a:pt x="4608" y="1344"/>
                </a:lnTo>
                <a:lnTo>
                  <a:pt x="2880" y="1344"/>
                </a:lnTo>
                <a:lnTo>
                  <a:pt x="2880" y="4320"/>
                </a:lnTo>
                <a:lnTo>
                  <a:pt x="0" y="4320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533525" y="4410075"/>
            <a:ext cx="4343400" cy="1685925"/>
          </a:xfrm>
        </p:spPr>
        <p:txBody>
          <a:bodyPr/>
          <a:lstStyle>
            <a:lvl1pPr marL="0" indent="0">
              <a:buFont typeface="Wingdings 2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ctrTitle"/>
          </p:nvPr>
        </p:nvSpPr>
        <p:spPr bwMode="black">
          <a:xfrm>
            <a:off x="1524000" y="2006600"/>
            <a:ext cx="4343400" cy="2003425"/>
          </a:xfrm>
        </p:spPr>
        <p:txBody>
          <a:bodyPr tIns="45720" bIns="45720" anchor="b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12" name="Picture 11" descr="na_logotag_vrt_2c_rgb_s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887" y="69246"/>
            <a:ext cx="1344168" cy="1707093"/>
          </a:xfrm>
          <a:prstGeom prst="rect">
            <a:avLst/>
          </a:prstGeom>
        </p:spPr>
      </p:pic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pic>
        <p:nvPicPr>
          <p:cNvPr id="15" name="Picture 14" descr="wi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903936" y="3827930"/>
            <a:ext cx="4864666" cy="14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735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invGray">
          <a:xfrm>
            <a:off x="1123950" y="4038600"/>
            <a:ext cx="8020050" cy="2524125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4" name="Slide Number Placeholder 4"/>
          <p:cNvSpPr>
            <a:spLocks noGrp="1"/>
          </p:cNvSpPr>
          <p:nvPr userDrawn="1">
            <p:ph type="sldNum" sz="quarter" idx="11"/>
          </p:nvPr>
        </p:nvSpPr>
        <p:spPr>
          <a:xfrm>
            <a:off x="8305800" y="6597650"/>
            <a:ext cx="685800" cy="228600"/>
          </a:xfrm>
          <a:noFill/>
        </p:spPr>
        <p:txBody>
          <a:bodyPr/>
          <a:lstStyle/>
          <a:p>
            <a:fld id="{B16028E5-E08D-449F-84F1-7657E6E1EFEF}" type="slidenum">
              <a:rPr lang="en-US" smtClean="0">
                <a:solidFill>
                  <a:srgbClr val="A5A5A5"/>
                </a:solidFill>
              </a:rPr>
              <a:pPr/>
              <a:t>‹#›</a:t>
            </a:fld>
            <a:endParaRPr lang="en-US" dirty="0" smtClean="0">
              <a:solidFill>
                <a:srgbClr val="A5A5A5"/>
              </a:solidFill>
            </a:endParaRPr>
          </a:p>
        </p:txBody>
      </p:sp>
      <p:pic>
        <p:nvPicPr>
          <p:cNvPr id="16" name="Picture 15" descr="jump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6089" y="1230496"/>
            <a:ext cx="3533421" cy="1943382"/>
          </a:xfrm>
          <a:prstGeom prst="rect">
            <a:avLst/>
          </a:prstGeom>
        </p:spPr>
      </p:pic>
      <p:pic>
        <p:nvPicPr>
          <p:cNvPr id="15" name="Picture 14" descr="na_logotag_vrt_2c_rgb_sm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123950" y="1262064"/>
            <a:ext cx="4025900" cy="274290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636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5FA5-3C60-46E0-B474-67F17A5F2E76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123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908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21F76-E55F-4874-A991-2DD9494AE5AA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936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24257" y="1124711"/>
            <a:ext cx="3849624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half" idx="12"/>
          </p:nvPr>
        </p:nvSpPr>
        <p:spPr>
          <a:xfrm>
            <a:off x="990600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3511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Right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half" idx="1"/>
          </p:nvPr>
        </p:nvSpPr>
        <p:spPr>
          <a:xfrm>
            <a:off x="5028028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996517" y="1124713"/>
            <a:ext cx="3925107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980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123950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876675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B6770D2A-363C-46E9-AC56-4120BF0F6FF1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600825"/>
            <a:ext cx="4876800" cy="228600"/>
          </a:xfrm>
        </p:spPr>
        <p:txBody>
          <a:bodyPr/>
          <a:lstStyle>
            <a:lvl1pPr>
              <a:defRPr/>
            </a:lvl1pPr>
          </a:lstStyle>
          <a:p>
            <a:r>
              <a:rPr dirty="0">
                <a:solidFill>
                  <a:srgbClr val="A5A5A5"/>
                </a:solidFill>
              </a:rPr>
              <a:t>NetApp Confidential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5365608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3305" y="1097817"/>
            <a:ext cx="3712464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3303" y="1870064"/>
            <a:ext cx="3712464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96517" y="104775"/>
            <a:ext cx="7885112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996517" y="1097817"/>
            <a:ext cx="3715273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996517" y="1870059"/>
            <a:ext cx="3715272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A0DA7-FE8A-4558-8CC0-1AC86978114B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7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, Bottom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128896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987552" y="3657634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356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90600" y="1123950"/>
            <a:ext cx="7924800" cy="5353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4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96517" y="1124712"/>
            <a:ext cx="7927848" cy="5349240"/>
          </a:xfrm>
        </p:spPr>
        <p:txBody>
          <a:bodyPr/>
          <a:lstStyle>
            <a:lvl1pPr marL="0" indent="0">
              <a:buFont typeface="Wingdings 2" pitchFamily="18" charset="2"/>
              <a:buChar char=""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 Picture</a:t>
            </a:r>
          </a:p>
        </p:txBody>
      </p:sp>
    </p:spTree>
    <p:extLst>
      <p:ext uri="{BB962C8B-B14F-4D97-AF65-F5344CB8AC3E}">
        <p14:creationId xmlns:p14="http://schemas.microsoft.com/office/powerpoint/2010/main" val="1818466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C33FB-264B-4CB4-A9EE-6D20CD36E51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08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340B0-D8CC-460E-B2AE-7F3FD6711EF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>
                <a:solidFill>
                  <a:srgbClr val="A5A5A5"/>
                </a:solidFill>
              </a:rPr>
              <a:t>NetApp Confidential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7665249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79248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3876675"/>
            <a:ext cx="79248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0AF87-B066-4369-AF90-7ED9E6686387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13464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>
            <a:spLocks/>
          </p:cNvSpPr>
          <p:nvPr userDrawn="1"/>
        </p:nvSpPr>
        <p:spPr bwMode="invGray">
          <a:xfrm>
            <a:off x="1447800" y="0"/>
            <a:ext cx="7696200" cy="6858000"/>
          </a:xfrm>
          <a:custGeom>
            <a:avLst/>
            <a:gdLst/>
            <a:ahLst/>
            <a:cxnLst>
              <a:cxn ang="0">
                <a:pos x="0" y="4320"/>
              </a:cxn>
              <a:cxn ang="0">
                <a:pos x="0" y="0"/>
              </a:cxn>
              <a:cxn ang="0">
                <a:pos x="4848" y="0"/>
              </a:cxn>
              <a:cxn ang="0">
                <a:pos x="4848" y="4320"/>
              </a:cxn>
              <a:cxn ang="0">
                <a:pos x="4608" y="4320"/>
              </a:cxn>
              <a:cxn ang="0">
                <a:pos x="4608" y="1344"/>
              </a:cxn>
              <a:cxn ang="0">
                <a:pos x="2880" y="1344"/>
              </a:cxn>
              <a:cxn ang="0">
                <a:pos x="2880" y="4320"/>
              </a:cxn>
              <a:cxn ang="0">
                <a:pos x="0" y="4320"/>
              </a:cxn>
            </a:cxnLst>
            <a:rect l="0" t="0" r="r" b="b"/>
            <a:pathLst>
              <a:path w="4848" h="4320">
                <a:moveTo>
                  <a:pt x="0" y="4320"/>
                </a:moveTo>
                <a:lnTo>
                  <a:pt x="0" y="0"/>
                </a:lnTo>
                <a:lnTo>
                  <a:pt x="4848" y="0"/>
                </a:lnTo>
                <a:lnTo>
                  <a:pt x="4848" y="4320"/>
                </a:lnTo>
                <a:lnTo>
                  <a:pt x="4608" y="4320"/>
                </a:lnTo>
                <a:lnTo>
                  <a:pt x="4608" y="1344"/>
                </a:lnTo>
                <a:lnTo>
                  <a:pt x="2880" y="1344"/>
                </a:lnTo>
                <a:lnTo>
                  <a:pt x="2880" y="4320"/>
                </a:lnTo>
                <a:lnTo>
                  <a:pt x="0" y="4320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533525" y="4410075"/>
            <a:ext cx="4343400" cy="1685925"/>
          </a:xfrm>
        </p:spPr>
        <p:txBody>
          <a:bodyPr/>
          <a:lstStyle>
            <a:lvl1pPr marL="0" indent="0">
              <a:buFont typeface="Wingdings 2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ctrTitle"/>
          </p:nvPr>
        </p:nvSpPr>
        <p:spPr bwMode="black">
          <a:xfrm>
            <a:off x="1524000" y="2006600"/>
            <a:ext cx="4343400" cy="2003425"/>
          </a:xfrm>
        </p:spPr>
        <p:txBody>
          <a:bodyPr tIns="45720" bIns="45720" anchor="b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12" name="Picture 11" descr="na_logotag_vrt_2c_rgb_s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887" y="69246"/>
            <a:ext cx="1344168" cy="1707093"/>
          </a:xfrm>
          <a:prstGeom prst="rect">
            <a:avLst/>
          </a:prstGeom>
        </p:spPr>
      </p:pic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pic>
        <p:nvPicPr>
          <p:cNvPr id="15" name="Picture 14" descr="wi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903936" y="3827930"/>
            <a:ext cx="4864666" cy="14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49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invGray">
          <a:xfrm>
            <a:off x="1123950" y="4038600"/>
            <a:ext cx="8020050" cy="2524125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4" name="Slide Number Placeholder 4"/>
          <p:cNvSpPr>
            <a:spLocks noGrp="1"/>
          </p:cNvSpPr>
          <p:nvPr userDrawn="1">
            <p:ph type="sldNum" sz="quarter" idx="11"/>
          </p:nvPr>
        </p:nvSpPr>
        <p:spPr>
          <a:xfrm>
            <a:off x="8305800" y="6597650"/>
            <a:ext cx="685800" cy="228600"/>
          </a:xfrm>
          <a:noFill/>
        </p:spPr>
        <p:txBody>
          <a:bodyPr/>
          <a:lstStyle/>
          <a:p>
            <a:fld id="{B16028E5-E08D-449F-84F1-7657E6E1EFEF}" type="slidenum">
              <a:rPr lang="en-US" smtClean="0">
                <a:solidFill>
                  <a:srgbClr val="A5A5A5"/>
                </a:solidFill>
              </a:rPr>
              <a:pPr/>
              <a:t>‹#›</a:t>
            </a:fld>
            <a:endParaRPr lang="en-US" dirty="0" smtClean="0">
              <a:solidFill>
                <a:srgbClr val="A5A5A5"/>
              </a:solidFill>
            </a:endParaRPr>
          </a:p>
        </p:txBody>
      </p:sp>
      <p:pic>
        <p:nvPicPr>
          <p:cNvPr id="16" name="Picture 15" descr="jump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6089" y="1230496"/>
            <a:ext cx="3533421" cy="1943382"/>
          </a:xfrm>
          <a:prstGeom prst="rect">
            <a:avLst/>
          </a:prstGeom>
        </p:spPr>
      </p:pic>
      <p:pic>
        <p:nvPicPr>
          <p:cNvPr id="15" name="Picture 14" descr="na_logotag_vrt_2c_rgb_sm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123950" y="1262064"/>
            <a:ext cx="4025900" cy="274290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13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5FA5-3C60-46E0-B474-67F17A5F2E76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082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9011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21F76-E55F-4874-A991-2DD9494AE5AA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437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24257" y="1124711"/>
            <a:ext cx="3849624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half" idx="12"/>
          </p:nvPr>
        </p:nvSpPr>
        <p:spPr>
          <a:xfrm>
            <a:off x="990600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147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Right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half" idx="1"/>
          </p:nvPr>
        </p:nvSpPr>
        <p:spPr>
          <a:xfrm>
            <a:off x="5028028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996517" y="1124713"/>
            <a:ext cx="3925107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9980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123950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876675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B6770D2A-363C-46E9-AC56-4120BF0F6FF1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600825"/>
            <a:ext cx="4876800" cy="228600"/>
          </a:xfrm>
        </p:spPr>
        <p:txBody>
          <a:bodyPr/>
          <a:lstStyle>
            <a:lvl1pPr>
              <a:defRPr/>
            </a:lvl1pPr>
          </a:lstStyle>
          <a:p>
            <a:r>
              <a:rPr dirty="0">
                <a:solidFill>
                  <a:srgbClr val="A5A5A5"/>
                </a:solidFill>
              </a:rPr>
              <a:t>NetApp Confidential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4948631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3305" y="1097817"/>
            <a:ext cx="3712464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3303" y="1870064"/>
            <a:ext cx="3712464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96517" y="104775"/>
            <a:ext cx="7885112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996517" y="1097817"/>
            <a:ext cx="3715273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996517" y="1870059"/>
            <a:ext cx="3715272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A0DA7-FE8A-4558-8CC0-1AC86978114B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363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, Bottom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128896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987552" y="3657634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48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90600" y="1123950"/>
            <a:ext cx="7924800" cy="5353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975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96517" y="1124712"/>
            <a:ext cx="7927848" cy="5349240"/>
          </a:xfrm>
        </p:spPr>
        <p:txBody>
          <a:bodyPr/>
          <a:lstStyle>
            <a:lvl1pPr marL="0" indent="0">
              <a:buFont typeface="Wingdings 2" pitchFamily="18" charset="2"/>
              <a:buChar char=""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 Picture</a:t>
            </a:r>
          </a:p>
        </p:txBody>
      </p:sp>
    </p:spTree>
    <p:extLst>
      <p:ext uri="{BB962C8B-B14F-4D97-AF65-F5344CB8AC3E}">
        <p14:creationId xmlns:p14="http://schemas.microsoft.com/office/powerpoint/2010/main" val="3587892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C33FB-264B-4CB4-A9EE-6D20CD36E51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053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340B0-D8CC-460E-B2AE-7F3FD6711EF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>
                <a:solidFill>
                  <a:srgbClr val="A5A5A5"/>
                </a:solidFill>
              </a:rPr>
              <a:t>NetApp Confidential -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9869905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79248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3876675"/>
            <a:ext cx="79248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0AF87-B066-4369-AF90-7ED9E6686387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94114"/>
      </p:ext>
    </p:extLst>
  </p:cSld>
  <p:clrMapOvr>
    <a:masterClrMapping/>
  </p:clrMapOvr>
  <p:transition spd="slow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>
            <a:spLocks/>
          </p:cNvSpPr>
          <p:nvPr userDrawn="1"/>
        </p:nvSpPr>
        <p:spPr bwMode="invGray">
          <a:xfrm>
            <a:off x="1447800" y="0"/>
            <a:ext cx="7696200" cy="6858000"/>
          </a:xfrm>
          <a:custGeom>
            <a:avLst/>
            <a:gdLst/>
            <a:ahLst/>
            <a:cxnLst>
              <a:cxn ang="0">
                <a:pos x="0" y="4320"/>
              </a:cxn>
              <a:cxn ang="0">
                <a:pos x="0" y="0"/>
              </a:cxn>
              <a:cxn ang="0">
                <a:pos x="4848" y="0"/>
              </a:cxn>
              <a:cxn ang="0">
                <a:pos x="4848" y="4320"/>
              </a:cxn>
              <a:cxn ang="0">
                <a:pos x="4608" y="4320"/>
              </a:cxn>
              <a:cxn ang="0">
                <a:pos x="4608" y="1344"/>
              </a:cxn>
              <a:cxn ang="0">
                <a:pos x="2880" y="1344"/>
              </a:cxn>
              <a:cxn ang="0">
                <a:pos x="2880" y="4320"/>
              </a:cxn>
              <a:cxn ang="0">
                <a:pos x="0" y="4320"/>
              </a:cxn>
            </a:cxnLst>
            <a:rect l="0" t="0" r="r" b="b"/>
            <a:pathLst>
              <a:path w="4848" h="4320">
                <a:moveTo>
                  <a:pt x="0" y="4320"/>
                </a:moveTo>
                <a:lnTo>
                  <a:pt x="0" y="0"/>
                </a:lnTo>
                <a:lnTo>
                  <a:pt x="4848" y="0"/>
                </a:lnTo>
                <a:lnTo>
                  <a:pt x="4848" y="4320"/>
                </a:lnTo>
                <a:lnTo>
                  <a:pt x="4608" y="4320"/>
                </a:lnTo>
                <a:lnTo>
                  <a:pt x="4608" y="1344"/>
                </a:lnTo>
                <a:lnTo>
                  <a:pt x="2880" y="1344"/>
                </a:lnTo>
                <a:lnTo>
                  <a:pt x="2880" y="4320"/>
                </a:lnTo>
                <a:lnTo>
                  <a:pt x="0" y="4320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533525" y="4410075"/>
            <a:ext cx="4343400" cy="1685925"/>
          </a:xfrm>
        </p:spPr>
        <p:txBody>
          <a:bodyPr/>
          <a:lstStyle>
            <a:lvl1pPr marL="0" indent="0">
              <a:buFont typeface="Wingdings 2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ctrTitle"/>
          </p:nvPr>
        </p:nvSpPr>
        <p:spPr bwMode="black">
          <a:xfrm>
            <a:off x="1524000" y="2006600"/>
            <a:ext cx="4343400" cy="2003425"/>
          </a:xfrm>
        </p:spPr>
        <p:txBody>
          <a:bodyPr tIns="45720" bIns="45720" anchor="b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pic>
        <p:nvPicPr>
          <p:cNvPr id="12" name="Picture 11" descr="na_logotag_vrt_2c_rgb_s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887" y="69246"/>
            <a:ext cx="1344168" cy="1707093"/>
          </a:xfrm>
          <a:prstGeom prst="rect">
            <a:avLst/>
          </a:prstGeom>
        </p:spPr>
      </p:pic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pic>
        <p:nvPicPr>
          <p:cNvPr id="15" name="Picture 14" descr="wi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903936" y="3827930"/>
            <a:ext cx="4864666" cy="14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124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invGray">
          <a:xfrm>
            <a:off x="1123950" y="4038600"/>
            <a:ext cx="8020050" cy="2524125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4" name="Slide Number Placeholder 4"/>
          <p:cNvSpPr>
            <a:spLocks noGrp="1"/>
          </p:cNvSpPr>
          <p:nvPr userDrawn="1">
            <p:ph type="sldNum" sz="quarter" idx="11"/>
          </p:nvPr>
        </p:nvSpPr>
        <p:spPr>
          <a:xfrm>
            <a:off x="8305800" y="6597650"/>
            <a:ext cx="685800" cy="228600"/>
          </a:xfrm>
          <a:noFill/>
        </p:spPr>
        <p:txBody>
          <a:bodyPr/>
          <a:lstStyle/>
          <a:p>
            <a:fld id="{B16028E5-E08D-449F-84F1-7657E6E1EFEF}" type="slidenum">
              <a:rPr lang="en-US" smtClean="0">
                <a:solidFill>
                  <a:srgbClr val="A5A5A5"/>
                </a:solidFill>
              </a:rPr>
              <a:pPr/>
              <a:t>‹#›</a:t>
            </a:fld>
            <a:endParaRPr lang="en-US" dirty="0" smtClean="0">
              <a:solidFill>
                <a:srgbClr val="A5A5A5"/>
              </a:solidFill>
            </a:endParaRPr>
          </a:p>
        </p:txBody>
      </p:sp>
      <p:pic>
        <p:nvPicPr>
          <p:cNvPr id="16" name="Picture 15" descr="jump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6089" y="1230496"/>
            <a:ext cx="3533421" cy="1943382"/>
          </a:xfrm>
          <a:prstGeom prst="rect">
            <a:avLst/>
          </a:prstGeom>
        </p:spPr>
      </p:pic>
      <p:pic>
        <p:nvPicPr>
          <p:cNvPr id="15" name="Picture 14" descr="na_logotag_vrt_2c_rgb_sm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123950" y="1262064"/>
            <a:ext cx="4025900" cy="274290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2342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5FA5-3C60-46E0-B474-67F17A5F2E76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858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425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21F76-E55F-4874-A991-2DD9494AE5AA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281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24257" y="1124711"/>
            <a:ext cx="3849624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half" idx="12"/>
          </p:nvPr>
        </p:nvSpPr>
        <p:spPr>
          <a:xfrm>
            <a:off x="990600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031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Right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half" idx="1"/>
          </p:nvPr>
        </p:nvSpPr>
        <p:spPr>
          <a:xfrm>
            <a:off x="5028028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996517" y="1124713"/>
            <a:ext cx="3925107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4983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123950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876675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B6770D2A-363C-46E9-AC56-4120BF0F6FF1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600825"/>
            <a:ext cx="4876800" cy="228600"/>
          </a:xfrm>
        </p:spPr>
        <p:txBody>
          <a:bodyPr/>
          <a:lstStyle>
            <a:lvl1pPr>
              <a:defRPr/>
            </a:lvl1pPr>
          </a:lstStyle>
          <a:p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717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3305" y="1097817"/>
            <a:ext cx="3712464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3303" y="1870064"/>
            <a:ext cx="3712464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96517" y="104775"/>
            <a:ext cx="7885112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996517" y="1097817"/>
            <a:ext cx="3715273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996517" y="1870059"/>
            <a:ext cx="3715272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A0DA7-FE8A-4558-8CC0-1AC86978114B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9482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, Bottom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128896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987552" y="3657634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063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90600" y="1123950"/>
            <a:ext cx="7924800" cy="5353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7176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96517" y="1124712"/>
            <a:ext cx="7927848" cy="5349240"/>
          </a:xfrm>
        </p:spPr>
        <p:txBody>
          <a:bodyPr/>
          <a:lstStyle>
            <a:lvl1pPr marL="0" indent="0">
              <a:buFont typeface="Wingdings 2" pitchFamily="18" charset="2"/>
              <a:buChar char=""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 Picture</a:t>
            </a:r>
          </a:p>
        </p:txBody>
      </p:sp>
    </p:spTree>
    <p:extLst>
      <p:ext uri="{BB962C8B-B14F-4D97-AF65-F5344CB8AC3E}">
        <p14:creationId xmlns:p14="http://schemas.microsoft.com/office/powerpoint/2010/main" val="27576609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C33FB-264B-4CB4-A9EE-6D20CD36E51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004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2B8F5-861F-4DE2-A70F-95A998AF53DC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136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/>
          <p:cNvSpPr>
            <a:spLocks/>
          </p:cNvSpPr>
          <p:nvPr userDrawn="1"/>
        </p:nvSpPr>
        <p:spPr bwMode="invGray">
          <a:xfrm>
            <a:off x="1447800" y="0"/>
            <a:ext cx="7696200" cy="6858000"/>
          </a:xfrm>
          <a:custGeom>
            <a:avLst/>
            <a:gdLst/>
            <a:ahLst/>
            <a:cxnLst>
              <a:cxn ang="0">
                <a:pos x="0" y="4320"/>
              </a:cxn>
              <a:cxn ang="0">
                <a:pos x="0" y="0"/>
              </a:cxn>
              <a:cxn ang="0">
                <a:pos x="4848" y="0"/>
              </a:cxn>
              <a:cxn ang="0">
                <a:pos x="4848" y="4320"/>
              </a:cxn>
              <a:cxn ang="0">
                <a:pos x="4608" y="4320"/>
              </a:cxn>
              <a:cxn ang="0">
                <a:pos x="4608" y="1344"/>
              </a:cxn>
              <a:cxn ang="0">
                <a:pos x="2880" y="1344"/>
              </a:cxn>
              <a:cxn ang="0">
                <a:pos x="2880" y="4320"/>
              </a:cxn>
              <a:cxn ang="0">
                <a:pos x="0" y="4320"/>
              </a:cxn>
            </a:cxnLst>
            <a:rect l="0" t="0" r="r" b="b"/>
            <a:pathLst>
              <a:path w="4848" h="4320">
                <a:moveTo>
                  <a:pt x="0" y="4320"/>
                </a:moveTo>
                <a:lnTo>
                  <a:pt x="0" y="0"/>
                </a:lnTo>
                <a:lnTo>
                  <a:pt x="4848" y="0"/>
                </a:lnTo>
                <a:lnTo>
                  <a:pt x="4848" y="4320"/>
                </a:lnTo>
                <a:lnTo>
                  <a:pt x="4608" y="4320"/>
                </a:lnTo>
                <a:lnTo>
                  <a:pt x="4608" y="1344"/>
                </a:lnTo>
                <a:lnTo>
                  <a:pt x="2880" y="1344"/>
                </a:lnTo>
                <a:lnTo>
                  <a:pt x="2880" y="4320"/>
                </a:lnTo>
                <a:lnTo>
                  <a:pt x="0" y="4320"/>
                </a:ln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533525" y="4410075"/>
            <a:ext cx="4343400" cy="1685925"/>
          </a:xfrm>
        </p:spPr>
        <p:txBody>
          <a:bodyPr/>
          <a:lstStyle>
            <a:lvl1pPr marL="0" indent="0">
              <a:buFont typeface="Wingdings 2" pitchFamily="18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ctrTitle"/>
          </p:nvPr>
        </p:nvSpPr>
        <p:spPr bwMode="black">
          <a:xfrm>
            <a:off x="1524000" y="2006600"/>
            <a:ext cx="4343400" cy="2003425"/>
          </a:xfrm>
        </p:spPr>
        <p:txBody>
          <a:bodyPr tIns="45720" bIns="45720" anchor="b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pic>
        <p:nvPicPr>
          <p:cNvPr id="12" name="Picture 11" descr="na_logotag_vrt_2c_rgb_sm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887" y="69246"/>
            <a:ext cx="1344168" cy="1707093"/>
          </a:xfrm>
          <a:prstGeom prst="rect">
            <a:avLst/>
          </a:prstGeom>
        </p:spPr>
      </p:pic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pic>
        <p:nvPicPr>
          <p:cNvPr id="15" name="Picture 14" descr="wi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903936" y="3827930"/>
            <a:ext cx="4864666" cy="14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944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1546225" y="6600825"/>
            <a:ext cx="4397375" cy="228600"/>
          </a:xfr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invGray">
          <a:xfrm>
            <a:off x="1123950" y="4038600"/>
            <a:ext cx="8020050" cy="2524125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4" name="Slide Number Placeholder 4"/>
          <p:cNvSpPr>
            <a:spLocks noGrp="1"/>
          </p:cNvSpPr>
          <p:nvPr userDrawn="1">
            <p:ph type="sldNum" sz="quarter" idx="11"/>
          </p:nvPr>
        </p:nvSpPr>
        <p:spPr>
          <a:xfrm>
            <a:off x="8305800" y="6597650"/>
            <a:ext cx="685800" cy="228600"/>
          </a:xfrm>
          <a:noFill/>
        </p:spPr>
        <p:txBody>
          <a:bodyPr/>
          <a:lstStyle/>
          <a:p>
            <a:fld id="{B16028E5-E08D-449F-84F1-7657E6E1EFEF}" type="slidenum">
              <a:rPr lang="en-US" smtClean="0">
                <a:solidFill>
                  <a:srgbClr val="A5A5A5"/>
                </a:solidFill>
              </a:rPr>
              <a:pPr/>
              <a:t>‹#›</a:t>
            </a:fld>
            <a:endParaRPr lang="en-US" dirty="0" smtClean="0">
              <a:solidFill>
                <a:srgbClr val="A5A5A5"/>
              </a:solidFill>
            </a:endParaRPr>
          </a:p>
        </p:txBody>
      </p:sp>
      <p:pic>
        <p:nvPicPr>
          <p:cNvPr id="16" name="Picture 15" descr="jump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6089" y="1230496"/>
            <a:ext cx="3533421" cy="1943382"/>
          </a:xfrm>
          <a:prstGeom prst="rect">
            <a:avLst/>
          </a:prstGeom>
        </p:spPr>
      </p:pic>
      <p:pic>
        <p:nvPicPr>
          <p:cNvPr id="15" name="Picture 14" descr="na_logotag_vrt_2c_rgb_sm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123950" y="1262064"/>
            <a:ext cx="4025900" cy="274290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0391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5FA5-3C60-46E0-B474-67F17A5F2E76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133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4875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21F76-E55F-4874-A991-2DD9494AE5AA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1068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24257" y="1124711"/>
            <a:ext cx="3849624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half" idx="12"/>
          </p:nvPr>
        </p:nvSpPr>
        <p:spPr>
          <a:xfrm>
            <a:off x="990600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688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Right,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half" idx="1"/>
          </p:nvPr>
        </p:nvSpPr>
        <p:spPr>
          <a:xfrm>
            <a:off x="5028028" y="1123950"/>
            <a:ext cx="3849414" cy="53530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996517" y="1124713"/>
            <a:ext cx="3925107" cy="534924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4174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123950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3876675"/>
            <a:ext cx="3886200" cy="2600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B6770D2A-363C-46E9-AC56-4120BF0F6FF1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600825"/>
            <a:ext cx="4876800" cy="228600"/>
          </a:xfrm>
        </p:spPr>
        <p:txBody>
          <a:bodyPr/>
          <a:lstStyle>
            <a:lvl1pPr>
              <a:defRPr/>
            </a:lvl1pPr>
          </a:lstStyle>
          <a:p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84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3305" y="1097817"/>
            <a:ext cx="3712464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3303" y="1870064"/>
            <a:ext cx="3712464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96517" y="104775"/>
            <a:ext cx="7885112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996517" y="1097817"/>
            <a:ext cx="3715273" cy="746077"/>
          </a:xfrm>
        </p:spPr>
        <p:txBody>
          <a:bodyPr anchor="b"/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13"/>
          </p:nvPr>
        </p:nvSpPr>
        <p:spPr>
          <a:xfrm>
            <a:off x="996517" y="1870059"/>
            <a:ext cx="3715272" cy="439348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A0DA7-FE8A-4558-8CC0-1AC86978114B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0846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, Bottom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0AB3B-FB7D-41F1-B845-4DBB8A524373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128896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987552" y="3657634"/>
            <a:ext cx="7924800" cy="232869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9325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90600" y="1123950"/>
            <a:ext cx="7924800" cy="5353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232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05800" y="6597650"/>
            <a:ext cx="685800" cy="228600"/>
          </a:xfrm>
        </p:spPr>
        <p:txBody>
          <a:bodyPr/>
          <a:lstStyle>
            <a:lvl1pPr>
              <a:defRPr/>
            </a:lvl1pPr>
          </a:lstStyle>
          <a:p>
            <a:fld id="{F2C5D3DB-8879-4FF4-B17D-F9EF675F1F98}" type="slidenum">
              <a:rPr lang="en-US">
                <a:solidFill>
                  <a:srgbClr val="A5A5A5"/>
                </a:solidFill>
              </a:rPr>
              <a:pPr/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600825"/>
            <a:ext cx="4800600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96517" y="1124712"/>
            <a:ext cx="7927848" cy="5349240"/>
          </a:xfrm>
        </p:spPr>
        <p:txBody>
          <a:bodyPr/>
          <a:lstStyle>
            <a:lvl1pPr marL="0" indent="0">
              <a:buFont typeface="Wingdings 2" pitchFamily="18" charset="2"/>
              <a:buChar char=""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 Picture</a:t>
            </a:r>
          </a:p>
        </p:txBody>
      </p:sp>
    </p:spTree>
    <p:extLst>
      <p:ext uri="{BB962C8B-B14F-4D97-AF65-F5344CB8AC3E}">
        <p14:creationId xmlns:p14="http://schemas.microsoft.com/office/powerpoint/2010/main" val="14974558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C33FB-264B-4CB4-A9EE-6D20CD36E512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34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4775"/>
            <a:ext cx="802005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123950"/>
            <a:ext cx="3886200" cy="5353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9200" y="1123950"/>
            <a:ext cx="3886200" cy="535305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2B8F5-861F-4DE2-A70F-95A998AF53DC}" type="slidenum">
              <a:rPr lang="en-US">
                <a:solidFill>
                  <a:srgbClr val="A5A5A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5A5A5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A5A5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953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481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0478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68935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24973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81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764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447604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77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706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13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562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52735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8393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274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490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6616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836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1944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456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086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30396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5676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878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4485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9528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746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3830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681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953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05874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430514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5676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9360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35608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3778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225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646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4794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035623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91914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4150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543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2983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1415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NetApp Confidential - Internal Use Only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6366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pyright-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8174" y="6281469"/>
            <a:ext cx="2317395" cy="233742"/>
          </a:xfrm>
          <a:prstGeom prst="rect">
            <a:avLst/>
          </a:prstGeom>
        </p:spPr>
      </p:pic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273228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276403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" name="Picture 39" descr="Head_1_CMYK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254744" y="1281113"/>
            <a:ext cx="3104321" cy="4113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1" y="63400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9182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477221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160730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680531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3"/>
            <a:ext cx="3591731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3"/>
            <a:ext cx="3765550" cy="479107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160730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74219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160730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091365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0374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3041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160730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lnSpc>
                  <a:spcPct val="100000"/>
                </a:lnSpc>
                <a:buClrTx/>
                <a:buSzTx/>
                <a:buFontTx/>
                <a:buNone/>
              </a:pPr>
              <a:endParaRPr lang="en-US" sz="2000" dirty="0">
                <a:solidFill>
                  <a:srgbClr val="000000"/>
                </a:solidFill>
                <a:latin typeface="Arial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662383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7" name="Picture 6" descr="Puzzle_2_Hi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219519" y="2490667"/>
            <a:ext cx="3575231" cy="229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390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NetApp Confidential - Limited Use</a:t>
            </a: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tom_2_Hi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466649" y="2075542"/>
            <a:ext cx="2773331" cy="275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9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9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08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17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image" Target="../media/image6.jpeg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2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13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3250" cy="1428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Kliknite za urejanje oblike naslova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3250" cy="4519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Kliknite za urejanje oblike orisa</a:t>
            </a:r>
          </a:p>
          <a:p>
            <a:pPr lvl="1"/>
            <a:r>
              <a:rPr lang="en-GB" smtClean="0"/>
              <a:t>Druga raven orisa</a:t>
            </a:r>
          </a:p>
          <a:p>
            <a:pPr lvl="2"/>
            <a:r>
              <a:rPr lang="en-GB" smtClean="0"/>
              <a:t>Tretja raven orisa</a:t>
            </a:r>
          </a:p>
          <a:p>
            <a:pPr lvl="3"/>
            <a:r>
              <a:rPr lang="en-GB" smtClean="0"/>
              <a:t>Četrta raven orisa</a:t>
            </a:r>
          </a:p>
          <a:p>
            <a:pPr lvl="4"/>
            <a:r>
              <a:rPr lang="en-GB" smtClean="0"/>
              <a:t>Peta raven orisa</a:t>
            </a:r>
          </a:p>
          <a:p>
            <a:pPr lvl="4"/>
            <a:r>
              <a:rPr lang="en-GB" smtClean="0"/>
              <a:t>Šesta raven orisa</a:t>
            </a:r>
          </a:p>
          <a:p>
            <a:pPr lvl="4"/>
            <a:r>
              <a:rPr lang="en-GB" smtClean="0"/>
              <a:t>Sedma raven orisa</a:t>
            </a:r>
          </a:p>
          <a:p>
            <a:pPr lvl="4"/>
            <a:r>
              <a:rPr lang="en-GB" smtClean="0"/>
              <a:t>Osma raven orisa</a:t>
            </a:r>
          </a:p>
          <a:p>
            <a:pPr lvl="4"/>
            <a:r>
              <a:rPr lang="en-GB" smtClean="0"/>
              <a:t>Deveta raven orisa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27250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89250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7250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Arial" charset="0"/>
                <a:ea typeface="MS Gothic" charset="-128"/>
                <a:cs typeface="Arial Unicode MS" charset="0"/>
              </a:defRPr>
            </a:lvl1pPr>
          </a:lstStyle>
          <a:p>
            <a:pPr>
              <a:defRPr/>
            </a:pPr>
            <a:fld id="{1BE87203-14CB-4E82-BDEF-1EF8FA08C7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2pPr>
      <a:lvl3pPr algn="ctr" defTabSz="449263" rtl="0" eaLnBrk="0" fontAlgn="base" hangingPunct="0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3pPr>
      <a:lvl4pPr algn="ctr" defTabSz="449263" rtl="0" eaLnBrk="0" fontAlgn="base" hangingPunct="0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4pPr>
      <a:lvl5pPr algn="ctr" defTabSz="449263" rtl="0" eaLnBrk="0" fontAlgn="base" hangingPunct="0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5pPr>
      <a:lvl6pPr marL="457200" algn="ctr" defTabSz="449263" rtl="0" fontAlgn="base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6pPr>
      <a:lvl7pPr marL="914400" algn="ctr" defTabSz="449263" rtl="0" fontAlgn="base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7pPr>
      <a:lvl8pPr marL="1371600" algn="ctr" defTabSz="449263" rtl="0" fontAlgn="base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8pPr>
      <a:lvl9pPr marL="1828800" algn="ctr" defTabSz="449263" rtl="0" fontAlgn="base">
        <a:lnSpc>
          <a:spcPct val="76000"/>
        </a:lnSpc>
        <a:spcBef>
          <a:spcPct val="0"/>
        </a:spcBef>
        <a:spcAft>
          <a:spcPct val="0"/>
        </a:spcAft>
        <a:buClr>
          <a:srgbClr val="99CC00"/>
        </a:buClr>
        <a:buSzPct val="100000"/>
        <a:buFont typeface="Helvetica" pitchFamily="32" charset="0"/>
        <a:defRPr sz="4400">
          <a:solidFill>
            <a:srgbClr val="99CC00"/>
          </a:solidFill>
          <a:latin typeface="Helvetica" pitchFamily="32" charset="0"/>
          <a:ea typeface="MS Gothic" charset="-128"/>
        </a:defRPr>
      </a:lvl9pPr>
    </p:titleStyle>
    <p:bodyStyle>
      <a:lvl1pPr marL="336550" indent="-336550" algn="l" defTabSz="449263" rtl="0" eaLnBrk="0" fontAlgn="base" hangingPunct="0">
        <a:lnSpc>
          <a:spcPct val="76000"/>
        </a:lnSpc>
        <a:spcBef>
          <a:spcPts val="8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36600" indent="-279400" algn="l" defTabSz="449263" rtl="0" eaLnBrk="0" fontAlgn="base" hangingPunct="0">
        <a:lnSpc>
          <a:spcPct val="76000"/>
        </a:lnSpc>
        <a:spcBef>
          <a:spcPts val="7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–"/>
        <a:defRPr sz="2800">
          <a:solidFill>
            <a:srgbClr val="FFFFFF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76000"/>
        </a:lnSpc>
        <a:spcBef>
          <a:spcPts val="6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•"/>
        <a:defRPr sz="2400">
          <a:solidFill>
            <a:srgbClr val="FFFFFF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76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–"/>
        <a:defRPr sz="2000">
          <a:solidFill>
            <a:srgbClr val="FFFFFF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76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»"/>
        <a:defRPr sz="2000">
          <a:solidFill>
            <a:srgbClr val="FFFFFF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76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»"/>
        <a:defRPr sz="2000">
          <a:solidFill>
            <a:srgbClr val="FFFFFF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76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»"/>
        <a:defRPr sz="2000">
          <a:solidFill>
            <a:srgbClr val="FFFFFF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76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»"/>
        <a:defRPr sz="2000">
          <a:solidFill>
            <a:srgbClr val="FFFFFF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76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Helvetica" pitchFamily="32" charset="0"/>
        <a:buChar char="»"/>
        <a:defRPr sz="2000"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hidden">
          <a:xfrm>
            <a:off x="1123950" y="6553200"/>
            <a:ext cx="8020050" cy="30480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04775"/>
            <a:ext cx="8020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9591DB6E-0D5D-4D7A-9857-6BD0762ACB61}" type="slidenum">
              <a:rPr lang="en-US">
                <a:solidFill>
                  <a:srgbClr val="A5A5A5"/>
                </a:solidFill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A5A5A5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123950"/>
            <a:ext cx="79248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190625" y="6651625"/>
            <a:ext cx="2276264" cy="15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sz="1000" dirty="0">
                <a:solidFill>
                  <a:srgbClr val="A5A5A5"/>
                </a:solidFill>
                <a:ea typeface="+mn-ea"/>
                <a:cs typeface="Arial" pitchFamily="34" charset="0"/>
              </a:rPr>
              <a:t>© </a:t>
            </a:r>
            <a:r>
              <a:rPr lang="en-US" sz="1000" dirty="0" smtClean="0">
                <a:solidFill>
                  <a:srgbClr val="A5A5A5"/>
                </a:solidFill>
                <a:ea typeface="+mn-ea"/>
              </a:rPr>
              <a:t>2010 NetApp, Inc.  </a:t>
            </a:r>
            <a:r>
              <a:rPr lang="en-US" sz="1000" dirty="0">
                <a:solidFill>
                  <a:srgbClr val="A5A5A5"/>
                </a:solidFill>
                <a:ea typeface="+mn-ea"/>
              </a:rPr>
              <a:t>All rights reserved.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600825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9" name="Picture 8" descr="na_logotag_vrt_2c_rgb_sm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5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9pPr>
    </p:titleStyle>
    <p:bodyStyle>
      <a:lvl1pPr marL="298450" indent="-298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hidden">
          <a:xfrm>
            <a:off x="1123950" y="6553200"/>
            <a:ext cx="8020050" cy="30480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04775"/>
            <a:ext cx="8020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9591DB6E-0D5D-4D7A-9857-6BD0762ACB61}" type="slidenum">
              <a:rPr lang="en-US">
                <a:solidFill>
                  <a:srgbClr val="A5A5A5"/>
                </a:solidFill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A5A5A5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123950"/>
            <a:ext cx="79248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190625" y="6651625"/>
            <a:ext cx="2276264" cy="15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sz="1000" dirty="0">
                <a:solidFill>
                  <a:srgbClr val="A5A5A5"/>
                </a:solidFill>
                <a:ea typeface="+mn-ea"/>
                <a:cs typeface="Arial" pitchFamily="34" charset="0"/>
              </a:rPr>
              <a:t>© </a:t>
            </a:r>
            <a:r>
              <a:rPr lang="en-US" sz="1000" dirty="0" smtClean="0">
                <a:solidFill>
                  <a:srgbClr val="A5A5A5"/>
                </a:solidFill>
                <a:ea typeface="+mn-ea"/>
              </a:rPr>
              <a:t>2010 NetApp, Inc.  </a:t>
            </a:r>
            <a:r>
              <a:rPr lang="en-US" sz="1000" dirty="0">
                <a:solidFill>
                  <a:srgbClr val="A5A5A5"/>
                </a:solidFill>
                <a:ea typeface="+mn-ea"/>
              </a:rPr>
              <a:t>All rights reserved.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600825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9" name="Picture 8" descr="na_logotag_vrt_2c_rgb_sm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9pPr>
    </p:titleStyle>
    <p:bodyStyle>
      <a:lvl1pPr marL="298450" indent="-298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hidden">
          <a:xfrm>
            <a:off x="1123950" y="6553200"/>
            <a:ext cx="8020050" cy="30480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04775"/>
            <a:ext cx="8020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9591DB6E-0D5D-4D7A-9857-6BD0762ACB61}" type="slidenum">
              <a:rPr lang="en-US">
                <a:solidFill>
                  <a:srgbClr val="A5A5A5"/>
                </a:solidFill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A5A5A5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123950"/>
            <a:ext cx="79248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190625" y="6651625"/>
            <a:ext cx="2276264" cy="15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sz="1000" dirty="0">
                <a:solidFill>
                  <a:srgbClr val="A5A5A5"/>
                </a:solidFill>
                <a:ea typeface="+mn-ea"/>
                <a:cs typeface="Arial" pitchFamily="34" charset="0"/>
              </a:rPr>
              <a:t>© </a:t>
            </a:r>
            <a:r>
              <a:rPr lang="en-US" sz="1000" dirty="0" smtClean="0">
                <a:solidFill>
                  <a:srgbClr val="A5A5A5"/>
                </a:solidFill>
                <a:ea typeface="+mn-ea"/>
              </a:rPr>
              <a:t>2010 NetApp, Inc.  </a:t>
            </a:r>
            <a:r>
              <a:rPr lang="en-US" sz="1000" dirty="0">
                <a:solidFill>
                  <a:srgbClr val="A5A5A5"/>
                </a:solidFill>
                <a:ea typeface="+mn-ea"/>
              </a:rPr>
              <a:t>All rights reserved.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600825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dirty="0" smtClean="0">
                <a:solidFill>
                  <a:srgbClr val="A5A5A5"/>
                </a:solidFill>
              </a:rPr>
              <a:t>NetApp Confidential - Internal Use Only</a:t>
            </a:r>
            <a:endParaRPr dirty="0">
              <a:solidFill>
                <a:srgbClr val="A5A5A5"/>
              </a:solidFill>
            </a:endParaRPr>
          </a:p>
        </p:txBody>
      </p:sp>
      <p:pic>
        <p:nvPicPr>
          <p:cNvPr id="9" name="Picture 8" descr="na_logotag_vrt_2c_rgb_sm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9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9pPr>
    </p:titleStyle>
    <p:bodyStyle>
      <a:lvl1pPr marL="298450" indent="-298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 userDrawn="1"/>
        </p:nvSpPr>
        <p:spPr bwMode="hidden">
          <a:xfrm>
            <a:off x="1123950" y="6553200"/>
            <a:ext cx="8020050" cy="30480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04775"/>
            <a:ext cx="8020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9591DB6E-0D5D-4D7A-9857-6BD0762ACB61}" type="slidenum">
              <a:rPr lang="en-US">
                <a:solidFill>
                  <a:srgbClr val="A5A5A5"/>
                </a:solidFill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A5A5A5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123950"/>
            <a:ext cx="79248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7894" name="Text Box 6"/>
          <p:cNvSpPr txBox="1">
            <a:spLocks noChangeArrowheads="1"/>
          </p:cNvSpPr>
          <p:nvPr userDrawn="1"/>
        </p:nvSpPr>
        <p:spPr bwMode="auto">
          <a:xfrm>
            <a:off x="1190625" y="6651625"/>
            <a:ext cx="2276264" cy="15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sz="1000" dirty="0">
                <a:solidFill>
                  <a:srgbClr val="A5A5A5"/>
                </a:solidFill>
                <a:ea typeface="+mn-ea"/>
                <a:cs typeface="Arial" pitchFamily="34" charset="0"/>
              </a:rPr>
              <a:t>© </a:t>
            </a:r>
            <a:r>
              <a:rPr lang="en-US" sz="1000" dirty="0" smtClean="0">
                <a:solidFill>
                  <a:srgbClr val="A5A5A5"/>
                </a:solidFill>
                <a:ea typeface="+mn-ea"/>
              </a:rPr>
              <a:t>2010 NetApp, Inc.  </a:t>
            </a:r>
            <a:r>
              <a:rPr lang="en-US" sz="1000" dirty="0">
                <a:solidFill>
                  <a:srgbClr val="A5A5A5"/>
                </a:solidFill>
                <a:ea typeface="+mn-ea"/>
              </a:rPr>
              <a:t>All rights reserved.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600825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endParaRPr dirty="0">
              <a:solidFill>
                <a:srgbClr val="A5A5A5"/>
              </a:solidFill>
            </a:endParaRPr>
          </a:p>
        </p:txBody>
      </p:sp>
      <p:pic>
        <p:nvPicPr>
          <p:cNvPr id="9" name="Picture 8" descr="na_logotag_vrt_2c_rgb_sm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8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9pPr>
    </p:titleStyle>
    <p:bodyStyle>
      <a:lvl1pPr marL="298450" indent="-298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 userDrawn="1"/>
        </p:nvSpPr>
        <p:spPr bwMode="hidden">
          <a:xfrm>
            <a:off x="1123950" y="6553200"/>
            <a:ext cx="8020050" cy="30480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>
              <a:lnSpc>
                <a:spcPct val="100000"/>
              </a:lnSpc>
              <a:buClr>
                <a:srgbClr val="58A618"/>
              </a:buClr>
              <a:buSzTx/>
              <a:buFont typeface="Wingdings 2" pitchFamily="18" charset="2"/>
              <a:buNone/>
              <a:defRPr/>
            </a:pPr>
            <a:endParaRPr lang="en-US" sz="20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04775"/>
            <a:ext cx="8020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accent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9591DB6E-0D5D-4D7A-9857-6BD0762ACB61}" type="slidenum">
              <a:rPr lang="en-US">
                <a:solidFill>
                  <a:srgbClr val="A5A5A5"/>
                </a:solidFill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A5A5A5"/>
              </a:solidFill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123950"/>
            <a:ext cx="792480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7894" name="Text Box 6"/>
          <p:cNvSpPr txBox="1">
            <a:spLocks noChangeArrowheads="1"/>
          </p:cNvSpPr>
          <p:nvPr userDrawn="1"/>
        </p:nvSpPr>
        <p:spPr bwMode="auto">
          <a:xfrm>
            <a:off x="1190625" y="6651625"/>
            <a:ext cx="2276264" cy="15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n-US" sz="1000" dirty="0">
                <a:solidFill>
                  <a:srgbClr val="A5A5A5"/>
                </a:solidFill>
                <a:ea typeface="+mn-ea"/>
                <a:cs typeface="Arial" pitchFamily="34" charset="0"/>
              </a:rPr>
              <a:t>© </a:t>
            </a:r>
            <a:r>
              <a:rPr lang="en-US" sz="1000" dirty="0" smtClean="0">
                <a:solidFill>
                  <a:srgbClr val="A5A5A5"/>
                </a:solidFill>
                <a:ea typeface="+mn-ea"/>
              </a:rPr>
              <a:t>2010 NetApp, Inc.  </a:t>
            </a:r>
            <a:r>
              <a:rPr lang="en-US" sz="1000" dirty="0">
                <a:solidFill>
                  <a:srgbClr val="A5A5A5"/>
                </a:solidFill>
                <a:ea typeface="+mn-ea"/>
              </a:rPr>
              <a:t>All rights reserved.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600825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000" kern="1200">
                <a:solidFill>
                  <a:schemeClr val="accent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endParaRPr dirty="0">
              <a:solidFill>
                <a:srgbClr val="A5A5A5"/>
              </a:solidFill>
            </a:endParaRPr>
          </a:p>
        </p:txBody>
      </p:sp>
      <p:pic>
        <p:nvPicPr>
          <p:cNvPr id="9" name="Picture 8" descr="na_logotag_vrt_2c_rgb_sm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125127" y="73989"/>
            <a:ext cx="859536" cy="10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18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itchFamily="34" charset="0"/>
        </a:defRPr>
      </a:lvl9pPr>
    </p:titleStyle>
    <p:bodyStyle>
      <a:lvl1pPr marL="298450" indent="-298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+mn-ea"/>
              </a:rPr>
              <a:t>NetApp Confidential - Internal Use Only</a:t>
            </a:r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78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+mn-ea"/>
              </a:rPr>
              <a:t>NetApp Confidential - Internal Use Only</a:t>
            </a:r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0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+mn-ea"/>
              </a:rPr>
              <a:t>NetApp Confidential - Internal Use Only</a:t>
            </a:r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05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+mn-ea"/>
              </a:rPr>
              <a:t>NetApp Confidential - Internal Use Only</a:t>
            </a:r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1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ea typeface="+mn-ea"/>
              </a:rPr>
              <a:t>NetApp Confidential - Internal Use Only</a:t>
            </a:r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11" y="66067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7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pyright-eng.jp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328174" y="6281469"/>
            <a:ext cx="2317395" cy="233742"/>
          </a:xfrm>
          <a:prstGeom prst="rect">
            <a:avLst/>
          </a:prstGeom>
        </p:spPr>
      </p:pic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477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276403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r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t>NetApp Confidential - Limited Use</a:t>
            </a:r>
            <a:endParaRPr lang="en-US" dirty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273228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defTabSz="914400">
              <a:lnSpc>
                <a:spcPct val="100000"/>
              </a:lnSpc>
              <a:buSzTx/>
              <a:defRPr/>
            </a:pPr>
            <a:fld id="{A8F08185-882F-4F21-B6AB-5D917FCFAB1F}" type="slidenum">
              <a:rPr lang="en-US" smtClean="0">
                <a:solidFill>
                  <a:srgbClr val="000000"/>
                </a:solidFill>
                <a:latin typeface="Arial" charset="0"/>
                <a:ea typeface="+mn-ea"/>
              </a:rPr>
              <a:pPr defTabSz="914400">
                <a:lnSpc>
                  <a:spcPct val="100000"/>
                </a:lnSpc>
                <a:buSzTx/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1" y="6340005"/>
            <a:ext cx="2267465" cy="1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1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9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9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8.png"/><Relationship Id="rId3" Type="http://schemas.openxmlformats.org/officeDocument/2006/relationships/image" Target="../media/image19.jpe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7.png"/><Relationship Id="rId5" Type="http://schemas.openxmlformats.org/officeDocument/2006/relationships/image" Target="../media/image21.png"/><Relationship Id="rId10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19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21.png"/><Relationship Id="rId10" Type="http://schemas.openxmlformats.org/officeDocument/2006/relationships/image" Target="../media/image43.png"/><Relationship Id="rId4" Type="http://schemas.openxmlformats.org/officeDocument/2006/relationships/image" Target="../media/image20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9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5" y="116632"/>
            <a:ext cx="1152128" cy="144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0581" y="4797152"/>
            <a:ext cx="8229600" cy="1143001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2pPr>
            <a:lvl3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3pPr>
            <a:lvl4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4pPr>
            <a:lvl5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5pPr>
            <a:lvl6pPr marL="4572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6pPr>
            <a:lvl7pPr marL="9144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7pPr>
            <a:lvl8pPr marL="13716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8pPr>
            <a:lvl9pPr marL="18288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9pPr>
          </a:lstStyle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kern="0" dirty="0" smtClean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4797150"/>
            <a:ext cx="9036496" cy="1143001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2pPr>
            <a:lvl3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3pPr>
            <a:lvl4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4pPr>
            <a:lvl5pPr algn="ctr" defTabSz="449263" rtl="0" eaLnBrk="0" fontAlgn="base" hangingPunct="0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5pPr>
            <a:lvl6pPr marL="4572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6pPr>
            <a:lvl7pPr marL="9144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7pPr>
            <a:lvl8pPr marL="13716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8pPr>
            <a:lvl9pPr marL="1828800" algn="ctr" defTabSz="449263" rtl="0" fontAlgn="base">
              <a:lnSpc>
                <a:spcPct val="76000"/>
              </a:lnSpc>
              <a:spcBef>
                <a:spcPct val="0"/>
              </a:spcBef>
              <a:spcAft>
                <a:spcPct val="0"/>
              </a:spcAft>
              <a:buClr>
                <a:srgbClr val="99CC00"/>
              </a:buClr>
              <a:buSzPct val="100000"/>
              <a:buFont typeface="Helvetica" pitchFamily="32" charset="0"/>
              <a:defRPr sz="4400">
                <a:solidFill>
                  <a:srgbClr val="99CC00"/>
                </a:solidFill>
                <a:latin typeface="Helvetica" pitchFamily="32" charset="0"/>
                <a:ea typeface="MS Gothic" charset="-128"/>
              </a:defRPr>
            </a:lvl9pPr>
          </a:lstStyle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3600" dirty="0"/>
              <a:t>Integracija Oracle VM strežniške </a:t>
            </a:r>
            <a:r>
              <a:rPr lang="sl-SI" sz="3600" dirty="0" err="1"/>
              <a:t>virtualizacije</a:t>
            </a:r>
            <a:r>
              <a:rPr lang="sl-SI" sz="3600" dirty="0"/>
              <a:t> z NetApp diskovnimi sistemi</a:t>
            </a:r>
            <a:endParaRPr lang="en-GB" sz="3600" b="1" kern="0" dirty="0" smtClean="0"/>
          </a:p>
        </p:txBody>
      </p:sp>
      <p:pic>
        <p:nvPicPr>
          <p:cNvPr id="1026" name="Picture 2" descr="http://www.userlogos.org/files/logos/FraSMOG/LARGE%20ORACLE%20logo_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Agenda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9"/>
          <p:cNvSpPr txBox="1">
            <a:spLocks noChangeArrowheads="1"/>
          </p:cNvSpPr>
          <p:nvPr/>
        </p:nvSpPr>
        <p:spPr>
          <a:xfrm>
            <a:off x="755576" y="1031477"/>
            <a:ext cx="6896042" cy="45947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Predstavitev podjetja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sz="2100" dirty="0" smtClean="0">
                <a:solidFill>
                  <a:sysClr val="windowText" lastClr="000000"/>
                </a:solidFill>
                <a:latin typeface="Arial"/>
              </a:rPr>
              <a:t>Tradicionalni pristopi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sz="2100" dirty="0" smtClean="0">
                <a:solidFill>
                  <a:sysClr val="windowText" lastClr="000000"/>
                </a:solidFill>
                <a:latin typeface="Arial"/>
              </a:rPr>
              <a:t>Prednosti NetApp </a:t>
            </a:r>
            <a:r>
              <a:rPr lang="sl-SI" sz="2100" dirty="0" err="1" smtClean="0">
                <a:solidFill>
                  <a:sysClr val="windowText" lastClr="000000"/>
                </a:solidFill>
                <a:latin typeface="Arial"/>
              </a:rPr>
              <a:t>cDOT</a:t>
            </a:r>
            <a:r>
              <a:rPr lang="sl-SI" sz="2100" dirty="0" smtClean="0">
                <a:solidFill>
                  <a:sysClr val="windowText" lastClr="000000"/>
                </a:solidFill>
                <a:latin typeface="Arial"/>
              </a:rPr>
              <a:t> rešitve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sz="2100" dirty="0" smtClean="0">
                <a:solidFill>
                  <a:sysClr val="windowText" lastClr="000000"/>
                </a:solidFill>
                <a:latin typeface="Arial"/>
              </a:rPr>
              <a:t>Integracija z Oracle VM </a:t>
            </a:r>
            <a:r>
              <a:rPr lang="sl-SI" sz="2100" dirty="0" smtClean="0">
                <a:solidFill>
                  <a:sysClr val="windowText" lastClr="000000"/>
                </a:solidFill>
                <a:latin typeface="Arial"/>
              </a:rPr>
              <a:t>okoljem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sz="2100" dirty="0" smtClean="0">
                <a:solidFill>
                  <a:sysClr val="windowText" lastClr="000000"/>
                </a:solidFill>
                <a:latin typeface="Arial"/>
              </a:rPr>
              <a:t>Demonstracija v živo</a:t>
            </a:r>
            <a:endParaRPr lang="sl-SI" sz="2100" dirty="0" smtClean="0">
              <a:solidFill>
                <a:sysClr val="windowText" lastClr="000000"/>
              </a:solidFill>
              <a:latin typeface="Arial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sl-SI" sz="2100" dirty="0" smtClean="0">
              <a:solidFill>
                <a:sysClr val="windowText" lastClr="000000"/>
              </a:solidFill>
              <a:latin typeface="Arial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2655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7"/>
            <a:ext cx="8229600" cy="634976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Kdo smo?</a:t>
            </a:r>
            <a:endParaRPr lang="en-GB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81480"/>
            <a:ext cx="3628354" cy="280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4427984" y="980552"/>
            <a:ext cx="4345189" cy="3661733"/>
            <a:chOff x="4115243" y="1556792"/>
            <a:chExt cx="5028757" cy="4237782"/>
          </a:xfrm>
          <a:solidFill>
            <a:schemeClr val="bg1">
              <a:lumMod val="85000"/>
            </a:schemeClr>
          </a:solidFill>
        </p:grpSpPr>
        <p:sp>
          <p:nvSpPr>
            <p:cNvPr id="11" name="Rektangel 31"/>
            <p:cNvSpPr>
              <a:spLocks noChangeArrowheads="1"/>
            </p:cNvSpPr>
            <p:nvPr/>
          </p:nvSpPr>
          <p:spPr bwMode="auto">
            <a:xfrm>
              <a:off x="4115243" y="3031601"/>
              <a:ext cx="1333500" cy="1179513"/>
            </a:xfrm>
            <a:prstGeom prst="rect">
              <a:avLst/>
            </a:prstGeom>
            <a:grpFill/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sp>
          <p:nvSpPr>
            <p:cNvPr id="12" name="Rektangel 34"/>
            <p:cNvSpPr>
              <a:spLocks noChangeArrowheads="1"/>
            </p:cNvSpPr>
            <p:nvPr/>
          </p:nvSpPr>
          <p:spPr bwMode="auto">
            <a:xfrm>
              <a:off x="4134533" y="1558723"/>
              <a:ext cx="1333500" cy="1179513"/>
            </a:xfrm>
            <a:prstGeom prst="rect">
              <a:avLst/>
            </a:prstGeom>
            <a:grpFill/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sp>
          <p:nvSpPr>
            <p:cNvPr id="13" name="Rektangel 31"/>
            <p:cNvSpPr>
              <a:spLocks noChangeArrowheads="1"/>
            </p:cNvSpPr>
            <p:nvPr/>
          </p:nvSpPr>
          <p:spPr bwMode="auto">
            <a:xfrm>
              <a:off x="4146108" y="4578750"/>
              <a:ext cx="1333500" cy="1179513"/>
            </a:xfrm>
            <a:prstGeom prst="rect">
              <a:avLst/>
            </a:prstGeom>
            <a:grpFill/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grpSp>
          <p:nvGrpSpPr>
            <p:cNvPr id="14" name="Gruppe 70"/>
            <p:cNvGrpSpPr>
              <a:grpSpLocks/>
            </p:cNvGrpSpPr>
            <p:nvPr/>
          </p:nvGrpSpPr>
          <p:grpSpPr bwMode="auto">
            <a:xfrm>
              <a:off x="4123079" y="1556792"/>
              <a:ext cx="4970763" cy="2719568"/>
              <a:chOff x="-1798617" y="456396"/>
              <a:chExt cx="4970763" cy="2719568"/>
            </a:xfrm>
            <a:grpFill/>
          </p:grpSpPr>
          <p:sp>
            <p:nvSpPr>
              <p:cNvPr id="34" name="Rektangel 42"/>
              <p:cNvSpPr>
                <a:spLocks noChangeArrowheads="1"/>
              </p:cNvSpPr>
              <p:nvPr/>
            </p:nvSpPr>
            <p:spPr bwMode="auto">
              <a:xfrm>
                <a:off x="1805972" y="467971"/>
                <a:ext cx="1333500" cy="1179513"/>
              </a:xfrm>
              <a:prstGeom prst="rect">
                <a:avLst/>
              </a:prstGeom>
              <a:grpFill/>
              <a:ln w="9525">
                <a:solidFill>
                  <a:srgbClr val="E1E1E1"/>
                </a:solidFill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>
                  <a:buFont typeface="+mj-lt"/>
                  <a:buAutoNum type="arabicPeriod"/>
                  <a:defRPr/>
                </a:pPr>
                <a:endParaRPr lang="da-DK" noProof="1">
                  <a:solidFill>
                    <a:srgbClr val="FFFFFF"/>
                  </a:solidFill>
                  <a:latin typeface="BarbedorTEEHea" pitchFamily="82" charset="0"/>
                  <a:ea typeface="ＭＳ Ｐゴシック" pitchFamily="-97" charset="-128"/>
                </a:endParaRPr>
              </a:p>
            </p:txBody>
          </p:sp>
          <p:sp>
            <p:nvSpPr>
              <p:cNvPr id="35" name="Rektangel 45"/>
              <p:cNvSpPr>
                <a:spLocks noChangeArrowheads="1"/>
              </p:cNvSpPr>
              <p:nvPr/>
            </p:nvSpPr>
            <p:spPr bwMode="auto">
              <a:xfrm>
                <a:off x="1829122" y="1996452"/>
                <a:ext cx="1333500" cy="1179512"/>
              </a:xfrm>
              <a:prstGeom prst="rect">
                <a:avLst/>
              </a:prstGeom>
              <a:grpFill/>
              <a:ln w="9525">
                <a:solidFill>
                  <a:srgbClr val="E1E1E1"/>
                </a:solidFill>
                <a:miter lim="800000"/>
                <a:headEnd/>
                <a:tailEnd/>
              </a:ln>
              <a:effectLst>
                <a:outerShdw blurRad="635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indent="-342900" algn="ctr">
                  <a:buFont typeface="+mj-lt"/>
                  <a:buAutoNum type="arabicPeriod"/>
                  <a:defRPr/>
                </a:pPr>
                <a:endParaRPr lang="da-DK" noProof="1">
                  <a:solidFill>
                    <a:srgbClr val="FFFFFF"/>
                  </a:solidFill>
                  <a:latin typeface="BarbedorTEEHea" pitchFamily="82" charset="0"/>
                  <a:ea typeface="ＭＳ Ｐゴシック" pitchFamily="-97" charset="-128"/>
                </a:endParaRPr>
              </a:p>
            </p:txBody>
          </p:sp>
          <p:grpSp>
            <p:nvGrpSpPr>
              <p:cNvPr id="36" name="Gruppe 28"/>
              <p:cNvGrpSpPr>
                <a:grpSpLocks/>
              </p:cNvGrpSpPr>
              <p:nvPr/>
            </p:nvGrpSpPr>
            <p:grpSpPr bwMode="auto">
              <a:xfrm>
                <a:off x="-1798617" y="456396"/>
                <a:ext cx="4970763" cy="2494993"/>
                <a:chOff x="-3627417" y="456396"/>
                <a:chExt cx="4970763" cy="2494993"/>
              </a:xfrm>
              <a:grpFill/>
            </p:grpSpPr>
            <p:sp>
              <p:nvSpPr>
                <p:cNvPr id="39" name="Rektangel 34"/>
                <p:cNvSpPr>
                  <a:spLocks noChangeArrowheads="1"/>
                </p:cNvSpPr>
                <p:nvPr/>
              </p:nvSpPr>
              <p:spPr bwMode="auto">
                <a:xfrm>
                  <a:off x="-1823816" y="456396"/>
                  <a:ext cx="1333500" cy="1179513"/>
                </a:xfrm>
                <a:prstGeom prst="rect">
                  <a:avLst/>
                </a:prstGeom>
                <a:grpFill/>
                <a:ln w="9525">
                  <a:solidFill>
                    <a:srgbClr val="E1E1E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da-DK" dirty="0">
                    <a:solidFill>
                      <a:srgbClr val="FFFFFF"/>
                    </a:solidFill>
                    <a:latin typeface="BarbedorTEEHea" pitchFamily="82" charset="0"/>
                    <a:ea typeface="ＭＳ Ｐゴシック" pitchFamily="-97" charset="-128"/>
                  </a:endParaRPr>
                </a:p>
              </p:txBody>
            </p:sp>
            <p:sp>
              <p:nvSpPr>
                <p:cNvPr id="40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-3627417" y="2255355"/>
                  <a:ext cx="1346200" cy="64633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801688">
                    <a:spcBef>
                      <a:spcPct val="20000"/>
                    </a:spcBef>
                    <a:defRPr/>
                  </a:pPr>
                  <a:r>
                    <a:rPr lang="sl-SI" sz="1200" noProof="1" smtClean="0">
                      <a:solidFill>
                        <a:schemeClr val="accent1">
                          <a:lumMod val="10000"/>
                        </a:schemeClr>
                      </a:solidFill>
                      <a:latin typeface="BarbedorTEEHea" pitchFamily="82" charset="0"/>
                      <a:ea typeface="ＭＳ Ｐゴシック" pitchFamily="-97" charset="-128"/>
                    </a:rPr>
                    <a:t>Dobava in vzpostavitev strojne opreme</a:t>
                  </a:r>
                  <a:endParaRPr lang="da-DK" sz="1200" noProof="1">
                    <a:solidFill>
                      <a:schemeClr val="accent1">
                        <a:lumMod val="10000"/>
                      </a:schemeClr>
                    </a:solidFill>
                    <a:latin typeface="BarbedorTEEHea" pitchFamily="82" charset="0"/>
                    <a:ea typeface="ＭＳ Ｐゴシック" pitchFamily="-97" charset="-128"/>
                  </a:endParaRPr>
                </a:p>
              </p:txBody>
            </p:sp>
            <p:sp>
              <p:nvSpPr>
                <p:cNvPr id="41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-2854" y="2305058"/>
                  <a:ext cx="1346200" cy="64633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801688">
                    <a:spcBef>
                      <a:spcPct val="20000"/>
                    </a:spcBef>
                  </a:pPr>
                  <a:r>
                    <a:rPr lang="sl-SI" sz="1200" noProof="1" smtClean="0">
                      <a:solidFill>
                        <a:schemeClr val="bg1">
                          <a:lumMod val="10000"/>
                        </a:schemeClr>
                      </a:solidFill>
                      <a:latin typeface="BarbedorTEEHea" pitchFamily="82" charset="0"/>
                    </a:rPr>
                    <a:t>Razvoj aplikacij po meri naročnika</a:t>
                  </a:r>
                  <a:endParaRPr lang="en-US" sz="1200" noProof="1">
                    <a:solidFill>
                      <a:schemeClr val="bg1">
                        <a:lumMod val="10000"/>
                      </a:schemeClr>
                    </a:solidFill>
                    <a:latin typeface="BarbedorTEEHea" pitchFamily="82" charset="0"/>
                  </a:endParaRPr>
                </a:p>
              </p:txBody>
            </p:sp>
            <p:sp>
              <p:nvSpPr>
                <p:cNvPr id="42" name="Text Box 52"/>
                <p:cNvSpPr txBox="1">
                  <a:spLocks noChangeArrowheads="1"/>
                </p:cNvSpPr>
                <p:nvPr/>
              </p:nvSpPr>
              <p:spPr bwMode="gray">
                <a:xfrm>
                  <a:off x="-1844916" y="721743"/>
                  <a:ext cx="1346200" cy="646331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801688">
                    <a:spcBef>
                      <a:spcPct val="20000"/>
                    </a:spcBef>
                  </a:pPr>
                  <a:r>
                    <a:rPr lang="sl-SI" sz="1200" noProof="1" smtClean="0">
                      <a:solidFill>
                        <a:srgbClr val="171717"/>
                      </a:solidFill>
                      <a:latin typeface="BarbedorTEEHea" pitchFamily="82" charset="0"/>
                    </a:rPr>
                    <a:t>Pregled informacijskih sistemov</a:t>
                  </a:r>
                  <a:endParaRPr lang="en-US" sz="1200" noProof="1">
                    <a:solidFill>
                      <a:srgbClr val="171717"/>
                    </a:solidFill>
                    <a:latin typeface="BarbedorTEEHea" pitchFamily="82" charset="0"/>
                  </a:endParaRPr>
                </a:p>
              </p:txBody>
            </p:sp>
          </p:grpSp>
          <p:sp>
            <p:nvSpPr>
              <p:cNvPr id="37" name="Text Box 52"/>
              <p:cNvSpPr txBox="1">
                <a:spLocks noChangeArrowheads="1"/>
              </p:cNvSpPr>
              <p:nvPr/>
            </p:nvSpPr>
            <p:spPr bwMode="gray">
              <a:xfrm>
                <a:off x="1816221" y="909189"/>
                <a:ext cx="1346200" cy="276999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801688">
                  <a:spcBef>
                    <a:spcPct val="20000"/>
                  </a:spcBef>
                </a:pPr>
                <a:r>
                  <a:rPr lang="sl-SI" sz="1200" noProof="1" smtClean="0">
                    <a:solidFill>
                      <a:srgbClr val="171717"/>
                    </a:solidFill>
                    <a:latin typeface="BarbedorTEEHea" pitchFamily="82" charset="0"/>
                  </a:rPr>
                  <a:t>Big Data</a:t>
                </a:r>
                <a:endParaRPr lang="en-US" sz="1200" noProof="1">
                  <a:solidFill>
                    <a:srgbClr val="171717"/>
                  </a:solidFill>
                  <a:latin typeface="BarbedorTEEHea" pitchFamily="82" charset="0"/>
                </a:endParaRPr>
              </a:p>
            </p:txBody>
          </p:sp>
          <p:sp>
            <p:nvSpPr>
              <p:cNvPr id="38" name="Højrepil 43"/>
              <p:cNvSpPr/>
              <p:nvPr/>
            </p:nvSpPr>
            <p:spPr bwMode="auto">
              <a:xfrm rot="16200000">
                <a:off x="2266016" y="1667768"/>
                <a:ext cx="485775" cy="354013"/>
              </a:xfrm>
              <a:prstGeom prst="rightArrow">
                <a:avLst>
                  <a:gd name="adj1" fmla="val 50000"/>
                  <a:gd name="adj2" fmla="val 82469"/>
                </a:avLst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indent="-342900" algn="ctr">
                  <a:buFont typeface="+mj-lt"/>
                  <a:buAutoNum type="arabicPeriod"/>
                  <a:defRPr/>
                </a:pPr>
                <a:endParaRPr lang="da-DK" noProof="1">
                  <a:solidFill>
                    <a:srgbClr val="FFFFFF"/>
                  </a:solidFill>
                  <a:latin typeface="BarbedorTEEHea" pitchFamily="82" charset="0"/>
                </a:endParaRPr>
              </a:p>
            </p:txBody>
          </p:sp>
        </p:grpSp>
        <p:sp>
          <p:nvSpPr>
            <p:cNvPr id="15" name="Højrepil 43"/>
            <p:cNvSpPr/>
            <p:nvPr/>
          </p:nvSpPr>
          <p:spPr bwMode="auto">
            <a:xfrm rot="10800000">
              <a:off x="7255467" y="1975299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16" name="Rektangel 45"/>
            <p:cNvSpPr>
              <a:spLocks noChangeArrowheads="1"/>
            </p:cNvSpPr>
            <p:nvPr/>
          </p:nvSpPr>
          <p:spPr bwMode="auto">
            <a:xfrm>
              <a:off x="5935521" y="4615062"/>
              <a:ext cx="1333500" cy="1179512"/>
            </a:xfrm>
            <a:prstGeom prst="rect">
              <a:avLst/>
            </a:prstGeom>
            <a:grpFill/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sp>
          <p:nvSpPr>
            <p:cNvPr id="17" name="Text Box 52"/>
            <p:cNvSpPr txBox="1">
              <a:spLocks noChangeArrowheads="1"/>
            </p:cNvSpPr>
            <p:nvPr/>
          </p:nvSpPr>
          <p:spPr bwMode="gray">
            <a:xfrm>
              <a:off x="4125008" y="4804517"/>
              <a:ext cx="1346200" cy="6463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  <a:defRPr/>
              </a:pPr>
              <a:r>
                <a:rPr lang="sl-SI" sz="1200" noProof="1" smtClean="0">
                  <a:solidFill>
                    <a:schemeClr val="accent1">
                      <a:lumMod val="10000"/>
                    </a:schemeClr>
                  </a:solidFill>
                  <a:latin typeface="BarbedorTEEHea" pitchFamily="82" charset="0"/>
                  <a:ea typeface="ＭＳ Ｐゴシック" pitchFamily="-97" charset="-128"/>
                </a:rPr>
                <a:t>Vzpostavitev sistemske infrastrukture</a:t>
              </a:r>
              <a:endParaRPr lang="da-DK" sz="1200" noProof="1">
                <a:solidFill>
                  <a:schemeClr val="accent1">
                    <a:lumMod val="10000"/>
                  </a:schemeClr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sp>
          <p:nvSpPr>
            <p:cNvPr id="18" name="Text Box 52"/>
            <p:cNvSpPr txBox="1">
              <a:spLocks noChangeArrowheads="1"/>
            </p:cNvSpPr>
            <p:nvPr/>
          </p:nvSpPr>
          <p:spPr bwMode="gray">
            <a:xfrm>
              <a:off x="5978645" y="4946816"/>
              <a:ext cx="1346200" cy="4616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sl-SI" sz="1200" noProof="1" smtClean="0">
                  <a:solidFill>
                    <a:schemeClr val="bg1">
                      <a:lumMod val="10000"/>
                    </a:schemeClr>
                  </a:solidFill>
                  <a:latin typeface="BarbedorTEEHea" pitchFamily="82" charset="0"/>
                </a:rPr>
                <a:t>Sistemska integracija</a:t>
              </a:r>
              <a:endParaRPr lang="en-US" sz="1200" noProof="1">
                <a:solidFill>
                  <a:schemeClr val="bg1">
                    <a:lumMod val="10000"/>
                  </a:schemeClr>
                </a:solidFill>
                <a:latin typeface="BarbedorTEEHea" pitchFamily="82" charset="0"/>
              </a:endParaRPr>
            </a:p>
          </p:txBody>
        </p:sp>
        <p:sp>
          <p:nvSpPr>
            <p:cNvPr id="19" name="Text Box 52"/>
            <p:cNvSpPr txBox="1">
              <a:spLocks noChangeArrowheads="1"/>
            </p:cNvSpPr>
            <p:nvPr/>
          </p:nvSpPr>
          <p:spPr bwMode="gray">
            <a:xfrm>
              <a:off x="4136583" y="1812495"/>
              <a:ext cx="1346200" cy="6463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sl-SI" sz="1200" noProof="1" smtClean="0">
                  <a:solidFill>
                    <a:srgbClr val="171717"/>
                  </a:solidFill>
                  <a:latin typeface="BarbedorTEEHea" pitchFamily="82" charset="0"/>
                </a:rPr>
                <a:t>Varnost informacijskih sistemov</a:t>
              </a:r>
              <a:endParaRPr lang="en-US" sz="1200" noProof="1">
                <a:solidFill>
                  <a:srgbClr val="171717"/>
                </a:solidFill>
                <a:latin typeface="BarbedorTEEHea" pitchFamily="82" charset="0"/>
              </a:endParaRPr>
            </a:p>
          </p:txBody>
        </p:sp>
        <p:sp>
          <p:nvSpPr>
            <p:cNvPr id="20" name="Højrepil 43"/>
            <p:cNvSpPr/>
            <p:nvPr/>
          </p:nvSpPr>
          <p:spPr bwMode="auto">
            <a:xfrm rot="10800000">
              <a:off x="5428596" y="1988803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21" name="Rektangel 31"/>
            <p:cNvSpPr>
              <a:spLocks noChangeArrowheads="1"/>
            </p:cNvSpPr>
            <p:nvPr/>
          </p:nvSpPr>
          <p:spPr bwMode="auto">
            <a:xfrm>
              <a:off x="7770914" y="4603829"/>
              <a:ext cx="1333500" cy="1179513"/>
            </a:xfrm>
            <a:prstGeom prst="rect">
              <a:avLst/>
            </a:prstGeom>
            <a:grpFill/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sp>
          <p:nvSpPr>
            <p:cNvPr id="22" name="Højrepil 62"/>
            <p:cNvSpPr/>
            <p:nvPr/>
          </p:nvSpPr>
          <p:spPr bwMode="auto">
            <a:xfrm>
              <a:off x="7335421" y="4976648"/>
              <a:ext cx="486171" cy="353627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defRPr/>
              </a:pPr>
              <a:r>
                <a:rPr lang="da-DK" noProof="1" smtClean="0">
                  <a:solidFill>
                    <a:srgbClr val="FFFFFF"/>
                  </a:solidFill>
                  <a:latin typeface="BarbedorTEEHea" pitchFamily="82" charset="0"/>
                </a:rPr>
                <a:t> </a:t>
              </a: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23" name="Højrepil 43"/>
            <p:cNvSpPr/>
            <p:nvPr/>
          </p:nvSpPr>
          <p:spPr bwMode="auto">
            <a:xfrm rot="16200000">
              <a:off x="8201216" y="4251655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24" name="Text Box 52"/>
            <p:cNvSpPr txBox="1">
              <a:spLocks noChangeArrowheads="1"/>
            </p:cNvSpPr>
            <p:nvPr/>
          </p:nvSpPr>
          <p:spPr bwMode="gray">
            <a:xfrm>
              <a:off x="7797800" y="5006618"/>
              <a:ext cx="1346200" cy="4616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sl-SI" sz="1200" noProof="1" smtClean="0">
                  <a:solidFill>
                    <a:schemeClr val="bg1">
                      <a:lumMod val="10000"/>
                    </a:schemeClr>
                  </a:solidFill>
                  <a:latin typeface="BarbedorTEEHea" pitchFamily="82" charset="0"/>
                </a:rPr>
                <a:t>Vzdrževanje IT okolja</a:t>
              </a:r>
              <a:endParaRPr lang="en-US" sz="1200" noProof="1">
                <a:solidFill>
                  <a:schemeClr val="bg1">
                    <a:lumMod val="10000"/>
                  </a:schemeClr>
                </a:solidFill>
                <a:latin typeface="BarbedorTEEHea" pitchFamily="82" charset="0"/>
              </a:endParaRPr>
            </a:p>
          </p:txBody>
        </p:sp>
        <p:sp>
          <p:nvSpPr>
            <p:cNvPr id="25" name="Højrepil 62"/>
            <p:cNvSpPr/>
            <p:nvPr/>
          </p:nvSpPr>
          <p:spPr bwMode="auto">
            <a:xfrm>
              <a:off x="5485402" y="4978577"/>
              <a:ext cx="486171" cy="353627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defRPr/>
              </a:pPr>
              <a:r>
                <a:rPr lang="da-DK" noProof="1" smtClean="0">
                  <a:solidFill>
                    <a:srgbClr val="FFFFFF"/>
                  </a:solidFill>
                  <a:latin typeface="BarbedorTEEHea" pitchFamily="82" charset="0"/>
                </a:rPr>
                <a:t> </a:t>
              </a: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26" name="Rektangel 45"/>
            <p:cNvSpPr>
              <a:spLocks noChangeArrowheads="1"/>
            </p:cNvSpPr>
            <p:nvPr/>
          </p:nvSpPr>
          <p:spPr bwMode="auto">
            <a:xfrm>
              <a:off x="5923947" y="3121926"/>
              <a:ext cx="1333500" cy="1179512"/>
            </a:xfrm>
            <a:prstGeom prst="rect">
              <a:avLst/>
            </a:prstGeom>
            <a:grpFill/>
            <a:ln w="9525">
              <a:solidFill>
                <a:srgbClr val="E1E1E1"/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ＭＳ Ｐゴシック" pitchFamily="-97" charset="-128"/>
              </a:endParaRPr>
            </a:p>
          </p:txBody>
        </p:sp>
        <p:sp>
          <p:nvSpPr>
            <p:cNvPr id="27" name="Text Box 52"/>
            <p:cNvSpPr txBox="1">
              <a:spLocks noChangeArrowheads="1"/>
            </p:cNvSpPr>
            <p:nvPr/>
          </p:nvSpPr>
          <p:spPr bwMode="gray">
            <a:xfrm>
              <a:off x="5920771" y="3430532"/>
              <a:ext cx="1346200" cy="6463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801688">
                <a:spcBef>
                  <a:spcPct val="20000"/>
                </a:spcBef>
              </a:pPr>
              <a:r>
                <a:rPr lang="sl-SI" sz="1200" noProof="1" smtClean="0">
                  <a:solidFill>
                    <a:schemeClr val="bg1">
                      <a:lumMod val="10000"/>
                    </a:schemeClr>
                  </a:solidFill>
                  <a:latin typeface="BarbedorTEEHea" pitchFamily="82" charset="0"/>
                </a:rPr>
                <a:t>Vzpostavitev in upravljanje podatkovnih baz</a:t>
              </a:r>
              <a:endParaRPr lang="en-US" sz="1200" noProof="1">
                <a:solidFill>
                  <a:schemeClr val="bg1">
                    <a:lumMod val="10000"/>
                  </a:schemeClr>
                </a:solidFill>
                <a:latin typeface="BarbedorTEEHea" pitchFamily="82" charset="0"/>
              </a:endParaRPr>
            </a:p>
          </p:txBody>
        </p:sp>
        <p:sp>
          <p:nvSpPr>
            <p:cNvPr id="28" name="Højrepil 62"/>
            <p:cNvSpPr/>
            <p:nvPr/>
          </p:nvSpPr>
          <p:spPr bwMode="auto">
            <a:xfrm>
              <a:off x="5464181" y="3475798"/>
              <a:ext cx="486171" cy="353627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defRPr/>
              </a:pPr>
              <a:r>
                <a:rPr lang="da-DK" noProof="1" smtClean="0">
                  <a:solidFill>
                    <a:srgbClr val="FFFFFF"/>
                  </a:solidFill>
                  <a:latin typeface="BarbedorTEEHea" pitchFamily="82" charset="0"/>
                </a:rPr>
                <a:t> </a:t>
              </a: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29" name="Højrepil 43"/>
            <p:cNvSpPr/>
            <p:nvPr/>
          </p:nvSpPr>
          <p:spPr bwMode="auto">
            <a:xfrm rot="10800000">
              <a:off x="7247750" y="3530165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30" name="Højrepil 43"/>
            <p:cNvSpPr/>
            <p:nvPr/>
          </p:nvSpPr>
          <p:spPr bwMode="auto">
            <a:xfrm rot="16200000">
              <a:off x="6362770" y="2748875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31" name="Højrepil 43"/>
            <p:cNvSpPr/>
            <p:nvPr/>
          </p:nvSpPr>
          <p:spPr bwMode="auto">
            <a:xfrm rot="16200000">
              <a:off x="6362771" y="4299883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</a:endParaRPr>
            </a:p>
          </p:txBody>
        </p:sp>
        <p:sp>
          <p:nvSpPr>
            <p:cNvPr id="32" name="Højrepil 32"/>
            <p:cNvSpPr/>
            <p:nvPr/>
          </p:nvSpPr>
          <p:spPr bwMode="auto">
            <a:xfrm rot="5400000">
              <a:off x="4569178" y="4263911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+mn-ea"/>
              </a:endParaRPr>
            </a:p>
          </p:txBody>
        </p:sp>
        <p:sp>
          <p:nvSpPr>
            <p:cNvPr id="33" name="Højrepil 32"/>
            <p:cNvSpPr/>
            <p:nvPr/>
          </p:nvSpPr>
          <p:spPr bwMode="auto">
            <a:xfrm rot="5400000">
              <a:off x="4547957" y="2737982"/>
              <a:ext cx="485775" cy="354013"/>
            </a:xfrm>
            <a:prstGeom prst="rightArrow">
              <a:avLst>
                <a:gd name="adj1" fmla="val 50000"/>
                <a:gd name="adj2" fmla="val 82469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indent="-342900" algn="ctr">
                <a:buFont typeface="+mj-lt"/>
                <a:buAutoNum type="arabicPeriod"/>
                <a:defRPr/>
              </a:pPr>
              <a:endParaRPr lang="da-DK" noProof="1">
                <a:solidFill>
                  <a:srgbClr val="FFFFFF"/>
                </a:solidFill>
                <a:latin typeface="BarbedorTEEHea" pitchFamily="82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9192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Izzivi IT oddelkov</a:t>
            </a:r>
            <a:endParaRPr lang="en-GB" sz="2800" b="1" dirty="0" smtClean="0"/>
          </a:p>
        </p:txBody>
      </p:sp>
      <p:sp>
        <p:nvSpPr>
          <p:cNvPr id="10" name="Rectangle 19"/>
          <p:cNvSpPr txBox="1">
            <a:spLocks noChangeArrowheads="1"/>
          </p:cNvSpPr>
          <p:nvPr/>
        </p:nvSpPr>
        <p:spPr>
          <a:xfrm>
            <a:off x="755576" y="1031477"/>
            <a:ext cx="6896042" cy="45947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Vzpostavitev aplikacij in upravljanje podatkov brez prekinitev ob vzdrževanju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01638" marR="0" lvl="1" indent="-173038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sz="1700" dirty="0" smtClean="0">
                <a:solidFill>
                  <a:sysClr val="windowText" lastClr="000000"/>
                </a:solidFill>
                <a:latin typeface="Arial"/>
              </a:rPr>
              <a:t>Storitve v javnem ali zasebnem oblaku, hibridna okolja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01638" marR="0" lvl="1" indent="-173038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Upravljanje s kompleksnostjo in zagotavljanje</a:t>
            </a:r>
            <a:r>
              <a:rPr kumimoji="0" lang="sl-SI" sz="17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fleksibilnosti glede na obseg poslovanja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7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Pristop,</a:t>
            </a:r>
            <a:r>
              <a:rPr kumimoji="0" lang="sl-SI" sz="21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ki temelji na storitvah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01638" marR="0" lvl="1" indent="-173038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Vzpostavitev novih tehnologij brez dodatnih tveganj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7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Možnost izbire široke</a:t>
            </a:r>
            <a:r>
              <a:rPr kumimoji="0" lang="sl-SI" sz="21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palete rešitev</a:t>
            </a:r>
            <a:endParaRPr kumimoji="0" lang="en-US" sz="2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01638" marR="0" lvl="1" indent="-173038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Integracija</a:t>
            </a:r>
            <a:r>
              <a:rPr kumimoji="0" lang="sl-SI" sz="17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aplikacij, storitev in tehnologij iz različnih virov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600" marR="0" lvl="1" indent="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ysClr val="windowText" lastClr="000000">
                  <a:lumMod val="65000"/>
                  <a:lumOff val="35000"/>
                </a:sys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Tradicionalni pristop</a:t>
            </a:r>
            <a:endParaRPr lang="en-GB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55" y="1268760"/>
            <a:ext cx="7260976" cy="34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" name="Rectangle 3"/>
          <p:cNvSpPr txBox="1">
            <a:spLocks noChangeArrowheads="1"/>
          </p:cNvSpPr>
          <p:nvPr/>
        </p:nvSpPr>
        <p:spPr bwMode="auto">
          <a:xfrm>
            <a:off x="4692525" y="4806400"/>
            <a:ext cx="3817366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87338" indent="-287338">
              <a:buClr>
                <a:schemeClr val="accent2"/>
              </a:buClr>
              <a:buFont typeface="Wingdings 2" pitchFamily="18" charset="2"/>
              <a:buChar char="¡"/>
            </a:pPr>
            <a:r>
              <a:rPr lang="sl-SI" dirty="0" smtClean="0">
                <a:solidFill>
                  <a:schemeClr val="tx1"/>
                </a:solidFill>
              </a:rPr>
              <a:t>Pomanjkanje fleksibilnosti</a:t>
            </a:r>
            <a:endParaRPr lang="en-US" dirty="0">
              <a:solidFill>
                <a:schemeClr val="tx1"/>
              </a:solidFill>
            </a:endParaRPr>
          </a:p>
          <a:p>
            <a:pPr marL="287338" indent="-287338">
              <a:spcBef>
                <a:spcPts val="600"/>
              </a:spcBef>
              <a:buClr>
                <a:schemeClr val="accent2"/>
              </a:buClr>
              <a:buFont typeface="Wingdings 2" pitchFamily="18" charset="2"/>
              <a:buChar char="¡"/>
            </a:pPr>
            <a:r>
              <a:rPr lang="sl-SI" dirty="0" smtClean="0">
                <a:solidFill>
                  <a:schemeClr val="tx1"/>
                </a:solidFill>
              </a:rPr>
              <a:t>Kompleksnost širjenja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8" name="Rectangle 3"/>
          <p:cNvSpPr txBox="1">
            <a:spLocks noChangeArrowheads="1"/>
          </p:cNvSpPr>
          <p:nvPr/>
        </p:nvSpPr>
        <p:spPr bwMode="auto">
          <a:xfrm>
            <a:off x="736031" y="4806399"/>
            <a:ext cx="3817366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87338" indent="-287338">
              <a:buClr>
                <a:schemeClr val="accent2"/>
              </a:buClr>
              <a:buFont typeface="Wingdings 2" pitchFamily="18" charset="2"/>
              <a:buChar char="¡"/>
            </a:pPr>
            <a:r>
              <a:rPr lang="sl-SI" dirty="0" err="1" smtClean="0">
                <a:solidFill>
                  <a:schemeClr val="tx1"/>
                </a:solidFill>
              </a:rPr>
              <a:t>Performančna</a:t>
            </a:r>
            <a:r>
              <a:rPr lang="sl-SI" dirty="0" smtClean="0">
                <a:solidFill>
                  <a:schemeClr val="tx1"/>
                </a:solidFill>
              </a:rPr>
              <a:t> ozka grla</a:t>
            </a:r>
            <a:endParaRPr lang="en-US" dirty="0">
              <a:solidFill>
                <a:schemeClr val="tx1"/>
              </a:solidFill>
            </a:endParaRPr>
          </a:p>
          <a:p>
            <a:pPr marL="287338" indent="-287338">
              <a:spcBef>
                <a:spcPts val="600"/>
              </a:spcBef>
              <a:buClr>
                <a:schemeClr val="accent2"/>
              </a:buClr>
              <a:buFont typeface="Wingdings 2" pitchFamily="18" charset="2"/>
              <a:buChar char="¡"/>
            </a:pPr>
            <a:r>
              <a:rPr lang="sl-SI" dirty="0" smtClean="0">
                <a:solidFill>
                  <a:schemeClr val="tx1"/>
                </a:solidFill>
              </a:rPr>
              <a:t>Nezadovoljiva razpoložljivost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2804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  <p:bldP spid="2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/>
              <a:t>Rešitev</a:t>
            </a:r>
            <a:r>
              <a:rPr lang="en-US" sz="2800" b="1" dirty="0"/>
              <a:t>: Clustered Data ONTAP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7115" y="2541302"/>
            <a:ext cx="3020874" cy="134377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sl-SI" sz="1900" dirty="0" smtClean="0">
                <a:solidFill>
                  <a:srgbClr val="0067C5"/>
                </a:solidFill>
                <a:latin typeface="Arial"/>
                <a:ea typeface="+mn-ea"/>
              </a:rPr>
              <a:t>Neprekinjeno delovanje</a:t>
            </a:r>
            <a:endParaRPr lang="en-US" sz="1900" dirty="0" smtClean="0">
              <a:solidFill>
                <a:srgbClr val="0067C5"/>
              </a:solidFill>
              <a:latin typeface="Arial"/>
              <a:ea typeface="+mn-ea"/>
            </a:endParaRPr>
          </a:p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</a:pPr>
            <a:r>
              <a:rPr lang="sl-SI" sz="1600" dirty="0" smtClean="0">
                <a:solidFill>
                  <a:prstClr val="black"/>
                </a:solidFill>
                <a:latin typeface="Arial"/>
                <a:ea typeface="Arial"/>
                <a:cs typeface="Arial"/>
              </a:rPr>
              <a:t>Izvajanje aktivnosti vzdrževanja brez prekinitev poslovanja</a:t>
            </a:r>
            <a:endParaRPr lang="en-US" dirty="0">
              <a:solidFill>
                <a:srgbClr val="0067C5"/>
              </a:solidFill>
              <a:latin typeface="Arial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33691" y="2541303"/>
            <a:ext cx="2676459" cy="126177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sl-SI" sz="1900" dirty="0" smtClean="0">
                <a:solidFill>
                  <a:srgbClr val="0067C5"/>
                </a:solidFill>
                <a:latin typeface="Arial"/>
                <a:ea typeface="+mn-ea"/>
              </a:rPr>
              <a:t>Neopazna </a:t>
            </a:r>
            <a:r>
              <a:rPr lang="sl-SI" sz="1900" dirty="0" err="1" smtClean="0">
                <a:solidFill>
                  <a:srgbClr val="0067C5"/>
                </a:solidFill>
                <a:latin typeface="Arial"/>
                <a:ea typeface="+mn-ea"/>
              </a:rPr>
              <a:t>skalabilnost</a:t>
            </a:r>
            <a:endParaRPr lang="en-US" sz="1900" dirty="0">
              <a:solidFill>
                <a:srgbClr val="0067C5"/>
              </a:solidFill>
              <a:latin typeface="Arial"/>
              <a:ea typeface="+mn-ea"/>
            </a:endParaRPr>
          </a:p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</a:pPr>
            <a:r>
              <a:rPr lang="sl-SI" sz="1600" dirty="0" smtClean="0">
                <a:solidFill>
                  <a:prstClr val="black"/>
                </a:solidFill>
                <a:latin typeface="Arial"/>
                <a:ea typeface="Arial"/>
                <a:cs typeface="Arial"/>
              </a:rPr>
              <a:t>Vstopi majhen in rasti po potrebi</a:t>
            </a:r>
            <a:endParaRPr lang="en-US" dirty="0">
              <a:solidFill>
                <a:srgbClr val="0067C5"/>
              </a:solidFill>
              <a:latin typeface="Arial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52432" y="2541302"/>
            <a:ext cx="2593608" cy="130957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B0F0"/>
              </a:buClr>
              <a:buSzTx/>
              <a:buFontTx/>
              <a:buNone/>
            </a:pPr>
            <a:r>
              <a:rPr lang="sl-SI" sz="1900" dirty="0" smtClean="0">
                <a:solidFill>
                  <a:srgbClr val="0067C5"/>
                </a:solidFill>
                <a:latin typeface="Arial"/>
                <a:ea typeface="+mn-ea"/>
              </a:rPr>
              <a:t>Dokazana učinkovitost</a:t>
            </a:r>
            <a:endParaRPr lang="en-US" sz="1900" dirty="0">
              <a:solidFill>
                <a:srgbClr val="0067C5"/>
              </a:solidFill>
              <a:latin typeface="Arial"/>
              <a:ea typeface="+mn-ea"/>
            </a:endParaRPr>
          </a:p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</a:pPr>
            <a:r>
              <a:rPr lang="sl-SI" sz="1600" dirty="0" smtClean="0">
                <a:solidFill>
                  <a:prstClr val="black"/>
                </a:solidFill>
                <a:latin typeface="Arial"/>
                <a:ea typeface="Arial"/>
                <a:cs typeface="Arial"/>
              </a:rPr>
              <a:t>Poenostavi, avtomatiziraj in povečaj produktivnost z nižanjem IT stroškov</a:t>
            </a:r>
            <a:endParaRPr lang="en-US" sz="1600" dirty="0">
              <a:solidFill>
                <a:prstClr val="black"/>
              </a:solidFill>
              <a:latin typeface="Arial"/>
              <a:ea typeface="Arial"/>
              <a:cs typeface="Arial"/>
            </a:endParaRPr>
          </a:p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endParaRPr lang="en-US" dirty="0">
              <a:solidFill>
                <a:srgbClr val="0067C5"/>
              </a:solidFill>
              <a:latin typeface="Arial"/>
              <a:ea typeface="+mn-ea"/>
            </a:endParaRPr>
          </a:p>
        </p:txBody>
      </p:sp>
      <p:pic>
        <p:nvPicPr>
          <p:cNvPr id="13" name="Picture 12" descr="Ontap_NDO_HiRes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801" y="1295943"/>
            <a:ext cx="2114651" cy="772787"/>
          </a:xfrm>
          <a:prstGeom prst="rect">
            <a:avLst/>
          </a:prstGeom>
        </p:spPr>
      </p:pic>
      <p:pic>
        <p:nvPicPr>
          <p:cNvPr id="14" name="Picture 13" descr="Ontap_efficiency_HiRes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7594" y="1008133"/>
            <a:ext cx="1325049" cy="1243099"/>
          </a:xfrm>
          <a:prstGeom prst="rect">
            <a:avLst/>
          </a:prstGeom>
        </p:spPr>
      </p:pic>
      <p:pic>
        <p:nvPicPr>
          <p:cNvPr id="15" name="Picture 14" descr="Ontap_scale_HiRes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714" y="1160591"/>
            <a:ext cx="1619908" cy="1045611"/>
          </a:xfrm>
          <a:prstGeom prst="rect">
            <a:avLst/>
          </a:prstGeom>
        </p:spPr>
      </p:pic>
      <p:sp>
        <p:nvSpPr>
          <p:cNvPr id="16" name="Content Placeholder 5"/>
          <p:cNvSpPr txBox="1">
            <a:spLocks/>
          </p:cNvSpPr>
          <p:nvPr/>
        </p:nvSpPr>
        <p:spPr bwMode="auto">
          <a:xfrm>
            <a:off x="301625" y="4465592"/>
            <a:ext cx="8567738" cy="860157"/>
          </a:xfrm>
          <a:prstGeom prst="rect">
            <a:avLst/>
          </a:prstGeom>
          <a:solidFill>
            <a:srgbClr val="0067C5"/>
          </a:solidFill>
          <a:ln w="12700" cap="flat" cmpd="sng" algn="ctr">
            <a:gradFill flip="none" rotWithShape="1">
              <a:gsLst>
                <a:gs pos="100000">
                  <a:sysClr val="window" lastClr="FFFFFF">
                    <a:alpha val="90000"/>
                  </a:sysClr>
                </a:gs>
                <a:gs pos="0">
                  <a:sysClr val="window" lastClr="FFFFFF">
                    <a:alpha val="0"/>
                  </a:sysClr>
                </a:gs>
              </a:gsLst>
              <a:lin ang="16200000" scaled="1"/>
              <a:tileRect/>
            </a:gra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173037" algn="ctr">
              <a:spcBef>
                <a:spcPts val="800"/>
              </a:spcBef>
              <a:buClr>
                <a:srgbClr val="0067C5"/>
              </a:buClr>
              <a:defRPr sz="2800">
                <a:solidFill>
                  <a:prstClr val="black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73037" marR="0" lvl="0" indent="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67C5"/>
              </a:buClr>
              <a:buSzTx/>
              <a:buFontTx/>
              <a:buNone/>
              <a:tabLst/>
              <a:defRPr/>
            </a:pPr>
            <a:r>
              <a:rPr kumimoji="0" lang="sl-SI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Priporočila za upravljanje podatkov v </a:t>
            </a:r>
          </a:p>
          <a:p>
            <a:pPr marL="173037" marR="0" lvl="0" indent="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67C5"/>
              </a:buClr>
              <a:buSzTx/>
              <a:buFontTx/>
              <a:buNone/>
              <a:tabLst/>
              <a:defRPr/>
            </a:pPr>
            <a:r>
              <a:rPr kumimoji="0" lang="sl-SI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zasebnih </a:t>
            </a:r>
            <a:r>
              <a:rPr kumimoji="0" lang="sl-SI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datacentrih</a:t>
            </a:r>
            <a:r>
              <a:rPr kumimoji="0" lang="sl-SI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oblaku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600036" y="938125"/>
            <a:ext cx="0" cy="2946950"/>
          </a:xfrm>
          <a:prstGeom prst="line">
            <a:avLst/>
          </a:prstGeom>
          <a:noFill/>
          <a:ln w="9525" cap="flat" cmpd="sng" algn="ctr">
            <a:solidFill>
              <a:srgbClr val="0067C5"/>
            </a:solidFill>
            <a:prstDash val="solid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>
            <a:off x="6237720" y="938125"/>
            <a:ext cx="0" cy="2946950"/>
          </a:xfrm>
          <a:prstGeom prst="line">
            <a:avLst/>
          </a:prstGeom>
          <a:noFill/>
          <a:ln w="9525" cap="flat" cmpd="sng" algn="ctr">
            <a:solidFill>
              <a:srgbClr val="0067C5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840257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8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Zagotavljanje neprekinjenega poslovanja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itle 110"/>
          <p:cNvSpPr txBox="1">
            <a:spLocks/>
          </p:cNvSpPr>
          <p:nvPr/>
        </p:nvSpPr>
        <p:spPr>
          <a:xfrm>
            <a:off x="298159" y="-38560"/>
            <a:ext cx="8574188" cy="9047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0" b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ClrTx/>
              <a:buSzTx/>
              <a:buFontTx/>
              <a:defRPr/>
            </a:pPr>
            <a:endParaRPr lang="en-US" dirty="0">
              <a:ea typeface="Arial"/>
            </a:endParaRPr>
          </a:p>
        </p:txBody>
      </p:sp>
      <p:pic>
        <p:nvPicPr>
          <p:cNvPr id="63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0822" y="3797184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" name="Content Placeholder 2"/>
          <p:cNvSpPr txBox="1">
            <a:spLocks/>
          </p:cNvSpPr>
          <p:nvPr/>
        </p:nvSpPr>
        <p:spPr>
          <a:xfrm>
            <a:off x="359902" y="2635819"/>
            <a:ext cx="3815933" cy="36629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  <a:buClr>
                <a:srgbClr val="0067C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Transparentne nadgradnje in prenove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  <a:buClr>
                <a:srgbClr val="0067C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Zagotavljanje dostopa do podatkov čez celotno</a:t>
            </a:r>
            <a:r>
              <a:rPr kumimoji="0" lang="sl-SI" sz="2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produktno življenjsko linijo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600"/>
              </a:spcAft>
              <a:buClr>
                <a:srgbClr val="0067C5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Dinamično razpolaganje s kapacitetami in sistemskimi sredstvi glede na potrebe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5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810" y="3797184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2577" y="3797184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Magnetic Disk 168"/>
          <p:cNvSpPr/>
          <p:nvPr/>
        </p:nvSpPr>
        <p:spPr>
          <a:xfrm>
            <a:off x="6405631" y="4965346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67C5">
                  <a:tint val="50000"/>
                  <a:satMod val="180000"/>
                  <a:lumMod val="100000"/>
                </a:srgbClr>
              </a:gs>
              <a:gs pos="40000">
                <a:srgbClr val="0067C5">
                  <a:tint val="60000"/>
                  <a:satMod val="130000"/>
                  <a:lumMod val="100000"/>
                </a:srgbClr>
              </a:gs>
              <a:gs pos="100000">
                <a:srgbClr val="0067C5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Magnetic Disk 169"/>
          <p:cNvSpPr/>
          <p:nvPr/>
        </p:nvSpPr>
        <p:spPr>
          <a:xfrm>
            <a:off x="6707666" y="4965346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67C5">
                  <a:tint val="50000"/>
                  <a:satMod val="180000"/>
                  <a:lumMod val="100000"/>
                </a:srgbClr>
              </a:gs>
              <a:gs pos="40000">
                <a:srgbClr val="0067C5">
                  <a:tint val="60000"/>
                  <a:satMod val="130000"/>
                  <a:lumMod val="100000"/>
                </a:srgbClr>
              </a:gs>
              <a:gs pos="100000">
                <a:srgbClr val="0067C5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Magnetic Disk 171"/>
          <p:cNvSpPr/>
          <p:nvPr/>
        </p:nvSpPr>
        <p:spPr>
          <a:xfrm>
            <a:off x="6707666" y="5244789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67C5">
                  <a:tint val="50000"/>
                  <a:satMod val="180000"/>
                  <a:lumMod val="100000"/>
                </a:srgbClr>
              </a:gs>
              <a:gs pos="40000">
                <a:srgbClr val="0067C5">
                  <a:tint val="60000"/>
                  <a:satMod val="130000"/>
                  <a:lumMod val="100000"/>
                </a:srgbClr>
              </a:gs>
              <a:gs pos="100000">
                <a:srgbClr val="0067C5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6405631" y="5244789"/>
            <a:ext cx="574174" cy="540036"/>
            <a:chOff x="2683541" y="5003843"/>
            <a:chExt cx="574174" cy="540036"/>
          </a:xfrm>
          <a:effectLst/>
        </p:grpSpPr>
        <p:sp>
          <p:nvSpPr>
            <p:cNvPr id="71" name="Magnetic Disk 170"/>
            <p:cNvSpPr/>
            <p:nvPr/>
          </p:nvSpPr>
          <p:spPr>
            <a:xfrm>
              <a:off x="2683541" y="5003843"/>
              <a:ext cx="272139" cy="262308"/>
            </a:xfrm>
            <a:prstGeom prst="flowChartMagneticDisk">
              <a:avLst/>
            </a:prstGeom>
            <a:gradFill rotWithShape="1">
              <a:gsLst>
                <a:gs pos="0">
                  <a:srgbClr val="00B0F0">
                    <a:tint val="50000"/>
                    <a:satMod val="180000"/>
                    <a:lumMod val="100000"/>
                  </a:srgbClr>
                </a:gs>
                <a:gs pos="40000">
                  <a:srgbClr val="00B0F0">
                    <a:tint val="60000"/>
                    <a:satMod val="130000"/>
                    <a:lumMod val="100000"/>
                  </a:srgbClr>
                </a:gs>
                <a:gs pos="100000">
                  <a:srgbClr val="00B0F0">
                    <a:tint val="96000"/>
                    <a:lumMod val="108000"/>
                  </a:srgbClr>
                </a:gs>
              </a:gsLst>
              <a:lin ang="5400000" scaled="0"/>
            </a:gradFill>
            <a:ln w="9525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Magnetic Disk 172"/>
            <p:cNvSpPr/>
            <p:nvPr/>
          </p:nvSpPr>
          <p:spPr>
            <a:xfrm>
              <a:off x="2683541" y="5281571"/>
              <a:ext cx="272139" cy="262308"/>
            </a:xfrm>
            <a:prstGeom prst="flowChartMagneticDisk">
              <a:avLst/>
            </a:prstGeom>
            <a:gradFill rotWithShape="1">
              <a:gsLst>
                <a:gs pos="0">
                  <a:srgbClr val="00B0F0">
                    <a:tint val="50000"/>
                    <a:satMod val="180000"/>
                    <a:lumMod val="100000"/>
                  </a:srgbClr>
                </a:gs>
                <a:gs pos="40000">
                  <a:srgbClr val="00B0F0">
                    <a:tint val="60000"/>
                    <a:satMod val="130000"/>
                    <a:lumMod val="100000"/>
                  </a:srgbClr>
                </a:gs>
                <a:gs pos="100000">
                  <a:srgbClr val="00B0F0">
                    <a:tint val="96000"/>
                    <a:lumMod val="108000"/>
                  </a:srgbClr>
                </a:gs>
              </a:gsLst>
              <a:lin ang="5400000" scaled="0"/>
            </a:gradFill>
            <a:ln w="9525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Magnetic Disk 173"/>
            <p:cNvSpPr/>
            <p:nvPr/>
          </p:nvSpPr>
          <p:spPr>
            <a:xfrm>
              <a:off x="2985576" y="5281571"/>
              <a:ext cx="272139" cy="262308"/>
            </a:xfrm>
            <a:prstGeom prst="flowChartMagneticDisk">
              <a:avLst/>
            </a:prstGeom>
            <a:gradFill rotWithShape="1">
              <a:gsLst>
                <a:gs pos="0">
                  <a:srgbClr val="00B0F0">
                    <a:tint val="50000"/>
                    <a:satMod val="180000"/>
                    <a:lumMod val="100000"/>
                  </a:srgbClr>
                </a:gs>
                <a:gs pos="40000">
                  <a:srgbClr val="00B0F0">
                    <a:tint val="60000"/>
                    <a:satMod val="130000"/>
                    <a:lumMod val="100000"/>
                  </a:srgbClr>
                </a:gs>
                <a:gs pos="100000">
                  <a:srgbClr val="00B0F0">
                    <a:tint val="96000"/>
                    <a:lumMod val="108000"/>
                  </a:srgbClr>
                </a:gs>
              </a:gsLst>
              <a:lin ang="5400000" scaled="0"/>
            </a:gradFill>
            <a:ln w="9525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4" name="Rounded Rectangle 73"/>
          <p:cNvSpPr/>
          <p:nvPr/>
        </p:nvSpPr>
        <p:spPr bwMode="auto">
          <a:xfrm>
            <a:off x="4758240" y="1338333"/>
            <a:ext cx="3865035" cy="1418166"/>
          </a:xfrm>
          <a:prstGeom prst="roundRect">
            <a:avLst>
              <a:gd name="adj" fmla="val 8906"/>
            </a:avLst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4867955" y="1444167"/>
            <a:ext cx="999427" cy="799632"/>
          </a:xfrm>
          <a:prstGeom prst="roundRect">
            <a:avLst/>
          </a:prstGeom>
          <a:solidFill>
            <a:srgbClr val="7B00C6">
              <a:lumMod val="20000"/>
              <a:lumOff val="80000"/>
            </a:srgbClr>
          </a:solidFill>
          <a:ln w="9525" cap="flat" cmpd="sng" algn="ctr">
            <a:solidFill>
              <a:srgbClr val="7B00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ERP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758772" y="2842417"/>
            <a:ext cx="3860270" cy="951249"/>
          </a:xfrm>
          <a:prstGeom prst="roundRect">
            <a:avLst>
              <a:gd name="adj" fmla="val 9709"/>
            </a:avLst>
          </a:prstGeom>
          <a:noFill/>
          <a:ln w="19050" cap="flat" cmpd="sng" algn="ctr">
            <a:solidFill>
              <a:srgbClr val="8DC63F">
                <a:lumMod val="75000"/>
              </a:srgb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4855608" y="3185097"/>
            <a:ext cx="3683000" cy="529045"/>
          </a:xfrm>
          <a:prstGeom prst="roundRect">
            <a:avLst/>
          </a:prstGeom>
          <a:solidFill>
            <a:srgbClr val="8DC6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5" charset="0"/>
                <a:ea typeface="Arial" pitchFamily="-65" charset="0"/>
                <a:cs typeface="Arial" pitchFamily="-65" charset="0"/>
              </a:rPr>
              <a:t>Clustered Data ONTAP</a:t>
            </a:r>
            <a:r>
              <a:rPr kumimoji="0" lang="en-US" sz="13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5" charset="0"/>
                <a:ea typeface="Arial" pitchFamily="-65" charset="0"/>
                <a:cs typeface="Arial" pitchFamily="-65" charset="0"/>
              </a:rPr>
              <a:t>®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5342478" y="2239844"/>
            <a:ext cx="76200" cy="990600"/>
            <a:chOff x="3075040" y="3676011"/>
            <a:chExt cx="76200" cy="990600"/>
          </a:xfrm>
        </p:grpSpPr>
        <p:cxnSp>
          <p:nvCxnSpPr>
            <p:cNvPr id="79" name="Straight Connector 78"/>
            <p:cNvCxnSpPr/>
            <p:nvPr/>
          </p:nvCxnSpPr>
          <p:spPr bwMode="auto">
            <a:xfrm>
              <a:off x="3151240" y="3676011"/>
              <a:ext cx="0" cy="990600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7B00C6">
                  <a:lumMod val="60000"/>
                  <a:lumOff val="4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>
              <a:off x="3075040" y="3676011"/>
              <a:ext cx="0" cy="990600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7B00C6">
                  <a:lumMod val="60000"/>
                  <a:lumOff val="4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1" name="Group 80"/>
          <p:cNvGrpSpPr/>
          <p:nvPr/>
        </p:nvGrpSpPr>
        <p:grpSpPr>
          <a:xfrm>
            <a:off x="7978204" y="2172294"/>
            <a:ext cx="76695" cy="1058150"/>
            <a:chOff x="5710766" y="3608461"/>
            <a:chExt cx="76695" cy="1058150"/>
          </a:xfrm>
        </p:grpSpPr>
        <p:cxnSp>
          <p:nvCxnSpPr>
            <p:cNvPr id="82" name="Straight Connector 81"/>
            <p:cNvCxnSpPr/>
            <p:nvPr/>
          </p:nvCxnSpPr>
          <p:spPr bwMode="auto">
            <a:xfrm flipH="1">
              <a:off x="5710766" y="3608461"/>
              <a:ext cx="1" cy="1058150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0067C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 flipH="1">
              <a:off x="5787461" y="3608461"/>
              <a:ext cx="0" cy="948209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0067C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4" name="Group 83"/>
          <p:cNvGrpSpPr/>
          <p:nvPr/>
        </p:nvGrpSpPr>
        <p:grpSpPr>
          <a:xfrm>
            <a:off x="6615071" y="2189758"/>
            <a:ext cx="122769" cy="1116886"/>
            <a:chOff x="2214033" y="2693114"/>
            <a:chExt cx="122769" cy="2899966"/>
          </a:xfrm>
        </p:grpSpPr>
        <p:cxnSp>
          <p:nvCxnSpPr>
            <p:cNvPr id="85" name="Straight Connector 84"/>
            <p:cNvCxnSpPr/>
            <p:nvPr/>
          </p:nvCxnSpPr>
          <p:spPr bwMode="auto">
            <a:xfrm>
              <a:off x="2336802" y="2706623"/>
              <a:ext cx="0" cy="2886457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flipH="1">
              <a:off x="2261049" y="2693114"/>
              <a:ext cx="0" cy="2487168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flipV="1">
              <a:off x="2214033" y="5181601"/>
              <a:ext cx="0" cy="165824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84BD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88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1462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4735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Rounded Rectangle 89"/>
          <p:cNvSpPr/>
          <p:nvPr/>
        </p:nvSpPr>
        <p:spPr>
          <a:xfrm>
            <a:off x="7491908" y="1444166"/>
            <a:ext cx="1023930" cy="799632"/>
          </a:xfrm>
          <a:prstGeom prst="roundRect">
            <a:avLst/>
          </a:prstGeom>
          <a:solidFill>
            <a:srgbClr val="0067C5">
              <a:lumMod val="20000"/>
              <a:lumOff val="80000"/>
            </a:srgbClr>
          </a:soli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VDI</a:t>
            </a:r>
          </a:p>
        </p:txBody>
      </p:sp>
      <p:pic>
        <p:nvPicPr>
          <p:cNvPr id="91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1438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4711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Rounded Rectangle 92"/>
          <p:cNvSpPr/>
          <p:nvPr/>
        </p:nvSpPr>
        <p:spPr>
          <a:xfrm>
            <a:off x="5967908" y="1444166"/>
            <a:ext cx="1371600" cy="799632"/>
          </a:xfrm>
          <a:prstGeom prst="roundRect">
            <a:avLst/>
          </a:prstGeom>
          <a:solidFill>
            <a:srgbClr val="00B0F0">
              <a:lumMod val="40000"/>
              <a:lumOff val="6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Messaging</a:t>
            </a:r>
          </a:p>
        </p:txBody>
      </p:sp>
      <p:pic>
        <p:nvPicPr>
          <p:cNvPr id="94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1774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5047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14" descr="virtualization_apps_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5638" y="1704515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Rounded Rectangle 96"/>
          <p:cNvSpPr/>
          <p:nvPr/>
        </p:nvSpPr>
        <p:spPr>
          <a:xfrm>
            <a:off x="4870937" y="2316044"/>
            <a:ext cx="3657600" cy="331250"/>
          </a:xfrm>
          <a:prstGeom prst="roundRect">
            <a:avLst/>
          </a:prstGeom>
          <a:solidFill>
            <a:sysClr val="window" lastClr="FFFFFF">
              <a:lumMod val="50000"/>
              <a:alpha val="72157"/>
            </a:sys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5" charset="0"/>
                <a:ea typeface="Arial" pitchFamily="-65" charset="0"/>
                <a:cs typeface="Arial" pitchFamily="-65" charset="0"/>
              </a:rPr>
              <a:t>Hypervisor</a:t>
            </a:r>
          </a:p>
        </p:txBody>
      </p:sp>
      <p:sp>
        <p:nvSpPr>
          <p:cNvPr id="98" name="Can 97"/>
          <p:cNvSpPr/>
          <p:nvPr/>
        </p:nvSpPr>
        <p:spPr bwMode="auto">
          <a:xfrm>
            <a:off x="7747122" y="2900267"/>
            <a:ext cx="554182" cy="540346"/>
          </a:xfrm>
          <a:prstGeom prst="can">
            <a:avLst/>
          </a:prstGeom>
          <a:solidFill>
            <a:srgbClr val="0067C5"/>
          </a:solidFill>
          <a:ln w="190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99" name="Can 98"/>
          <p:cNvSpPr/>
          <p:nvPr/>
        </p:nvSpPr>
        <p:spPr bwMode="auto">
          <a:xfrm>
            <a:off x="6428929" y="2900267"/>
            <a:ext cx="554182" cy="540346"/>
          </a:xfrm>
          <a:prstGeom prst="can">
            <a:avLst/>
          </a:prstGeom>
          <a:solidFill>
            <a:srgbClr val="00B0F0"/>
          </a:solidFill>
          <a:ln w="190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100" name="Can 99"/>
          <p:cNvSpPr/>
          <p:nvPr/>
        </p:nvSpPr>
        <p:spPr bwMode="auto">
          <a:xfrm>
            <a:off x="5110736" y="2900267"/>
            <a:ext cx="554182" cy="540346"/>
          </a:xfrm>
          <a:prstGeom prst="can">
            <a:avLst/>
          </a:prstGeom>
          <a:solidFill>
            <a:srgbClr val="7B00C6">
              <a:lumMod val="60000"/>
              <a:lumOff val="4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5284307" y="5012971"/>
            <a:ext cx="574174" cy="262308"/>
            <a:chOff x="1524117" y="4455087"/>
            <a:chExt cx="574174" cy="262308"/>
          </a:xfrm>
          <a:effectLst/>
        </p:grpSpPr>
        <p:sp>
          <p:nvSpPr>
            <p:cNvPr id="102" name="Magnetic Disk 162"/>
            <p:cNvSpPr/>
            <p:nvPr/>
          </p:nvSpPr>
          <p:spPr>
            <a:xfrm>
              <a:off x="1524117" y="4455087"/>
              <a:ext cx="272139" cy="262308"/>
            </a:xfrm>
            <a:prstGeom prst="flowChartMagneticDisk">
              <a:avLst/>
            </a:prstGeom>
            <a:gradFill rotWithShape="1">
              <a:gsLst>
                <a:gs pos="0">
                  <a:srgbClr val="00B0F0">
                    <a:tint val="50000"/>
                    <a:satMod val="180000"/>
                    <a:lumMod val="100000"/>
                  </a:srgbClr>
                </a:gs>
                <a:gs pos="40000">
                  <a:srgbClr val="00B0F0">
                    <a:tint val="60000"/>
                    <a:satMod val="130000"/>
                    <a:lumMod val="100000"/>
                  </a:srgbClr>
                </a:gs>
                <a:gs pos="100000">
                  <a:srgbClr val="00B0F0">
                    <a:tint val="96000"/>
                    <a:lumMod val="108000"/>
                  </a:srgbClr>
                </a:gs>
              </a:gsLst>
              <a:lin ang="5400000" scaled="0"/>
            </a:gradFill>
            <a:ln w="9525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Magnetic Disk 163"/>
            <p:cNvSpPr/>
            <p:nvPr/>
          </p:nvSpPr>
          <p:spPr>
            <a:xfrm>
              <a:off x="1826152" y="4455087"/>
              <a:ext cx="272139" cy="262308"/>
            </a:xfrm>
            <a:prstGeom prst="flowChartMagneticDisk">
              <a:avLst/>
            </a:prstGeom>
            <a:gradFill rotWithShape="1">
              <a:gsLst>
                <a:gs pos="0">
                  <a:srgbClr val="00B0F0">
                    <a:tint val="50000"/>
                    <a:satMod val="180000"/>
                    <a:lumMod val="100000"/>
                  </a:srgbClr>
                </a:gs>
                <a:gs pos="40000">
                  <a:srgbClr val="00B0F0">
                    <a:tint val="60000"/>
                    <a:satMod val="130000"/>
                    <a:lumMod val="100000"/>
                  </a:srgbClr>
                </a:gs>
                <a:gs pos="100000">
                  <a:srgbClr val="00B0F0">
                    <a:tint val="96000"/>
                    <a:lumMod val="108000"/>
                  </a:srgbClr>
                </a:gs>
              </a:gsLst>
              <a:lin ang="5400000" scaled="0"/>
            </a:gradFill>
            <a:ln w="9525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4" name="Line 20"/>
          <p:cNvSpPr>
            <a:spLocks noChangeShapeType="1"/>
          </p:cNvSpPr>
          <p:nvPr/>
        </p:nvSpPr>
        <p:spPr bwMode="auto">
          <a:xfrm rot="5400000">
            <a:off x="2163756" y="3587755"/>
            <a:ext cx="4521434" cy="5659"/>
          </a:xfrm>
          <a:prstGeom prst="line">
            <a:avLst/>
          </a:prstGeom>
          <a:noFill/>
          <a:ln w="9525" cap="rnd">
            <a:solidFill>
              <a:srgbClr val="0067C5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105" name="Rectangle 104"/>
          <p:cNvSpPr/>
          <p:nvPr/>
        </p:nvSpPr>
        <p:spPr bwMode="auto">
          <a:xfrm>
            <a:off x="366159" y="1329866"/>
            <a:ext cx="3731794" cy="970633"/>
          </a:xfrm>
          <a:prstGeom prst="rect">
            <a:avLst/>
          </a:prstGeom>
          <a:solidFill>
            <a:srgbClr val="0067C5"/>
          </a:solidFill>
          <a:ln w="1587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225425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sl-SI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Brez prekinitev ob nadgradnja, tehnoloških</a:t>
            </a:r>
            <a:r>
              <a:rPr kumimoji="0" lang="sl-SI" sz="20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nadgradnjah in zamenjavah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422" y="3885323"/>
            <a:ext cx="3060158" cy="765039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6225090" y="4626574"/>
            <a:ext cx="9101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</a:rPr>
              <a:t>FAS8040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254848" y="4627633"/>
            <a:ext cx="9101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</a:rPr>
              <a:t>FAS8060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160407" y="4626574"/>
            <a:ext cx="9101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+mn-ea"/>
              </a:rPr>
              <a:t>FAS8040</a:t>
            </a:r>
          </a:p>
        </p:txBody>
      </p:sp>
      <p:grpSp>
        <p:nvGrpSpPr>
          <p:cNvPr id="110" name="Group 109"/>
          <p:cNvGrpSpPr/>
          <p:nvPr/>
        </p:nvGrpSpPr>
        <p:grpSpPr>
          <a:xfrm>
            <a:off x="5082092" y="4074124"/>
            <a:ext cx="1025525" cy="821268"/>
            <a:chOff x="5065184" y="4306358"/>
            <a:chExt cx="1025525" cy="821268"/>
          </a:xfrm>
        </p:grpSpPr>
        <p:grpSp>
          <p:nvGrpSpPr>
            <p:cNvPr id="111" name="Group 110"/>
            <p:cNvGrpSpPr/>
            <p:nvPr/>
          </p:nvGrpSpPr>
          <p:grpSpPr>
            <a:xfrm>
              <a:off x="5065184" y="4306358"/>
              <a:ext cx="1025525" cy="821268"/>
              <a:chOff x="5058834" y="4315883"/>
              <a:chExt cx="1025525" cy="821268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5058834" y="4315883"/>
                <a:ext cx="1025525" cy="573615"/>
                <a:chOff x="5067300" y="4531785"/>
                <a:chExt cx="1025525" cy="573615"/>
              </a:xfrm>
            </p:grpSpPr>
            <p:sp>
              <p:nvSpPr>
                <p:cNvPr id="115" name="Rectangle 114"/>
                <p:cNvSpPr/>
                <p:nvPr/>
              </p:nvSpPr>
              <p:spPr bwMode="auto">
                <a:xfrm>
                  <a:off x="5067300" y="4632325"/>
                  <a:ext cx="1025525" cy="473075"/>
                </a:xfrm>
                <a:prstGeom prst="rect">
                  <a:avLst/>
                </a:prstGeom>
                <a:solidFill>
                  <a:sysClr val="window" lastClr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B0F0"/>
                    </a:buClr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</a:endParaRPr>
                </a:p>
              </p:txBody>
            </p:sp>
            <p:pic>
              <p:nvPicPr>
                <p:cNvPr id="116" name="Picture 115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88470" y="4531785"/>
                  <a:ext cx="992005" cy="313265"/>
                </a:xfrm>
                <a:prstGeom prst="rect">
                  <a:avLst/>
                </a:prstGeom>
              </p:spPr>
            </p:pic>
          </p:grpSp>
          <p:sp>
            <p:nvSpPr>
              <p:cNvPr id="114" name="Rectangle 113"/>
              <p:cNvSpPr/>
              <p:nvPr/>
            </p:nvSpPr>
            <p:spPr bwMode="auto">
              <a:xfrm>
                <a:off x="5102225" y="4756151"/>
                <a:ext cx="958850" cy="381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B0F0"/>
                  </a:buClr>
                  <a:buSzTx/>
                  <a:buFont typeface="Wingdings 2" pitchFamily="18" charset="2"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5145615" y="4619624"/>
              <a:ext cx="9101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</a:rPr>
                <a:t>FAS8020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0459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12136 0.116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9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36 0.11667 L 0.00886 0.0057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3.01922E-6 L 0.10262 -0.040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7" y="-20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Prednosti dokazane učinkovitosti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27801" y="1669320"/>
            <a:ext cx="5925256" cy="4079283"/>
            <a:chOff x="216333" y="2141395"/>
            <a:chExt cx="5925256" cy="4079283"/>
          </a:xfrm>
        </p:grpSpPr>
        <p:pic>
          <p:nvPicPr>
            <p:cNvPr id="25" name="Picture 24" descr="Screen Shot 2014-05-01 at 2.50.55 PM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022" y="2141395"/>
              <a:ext cx="3462803" cy="3815743"/>
            </a:xfrm>
            <a:prstGeom prst="rect">
              <a:avLst/>
            </a:prstGeom>
          </p:spPr>
        </p:pic>
        <p:sp>
          <p:nvSpPr>
            <p:cNvPr id="26" name="Text Box 8"/>
            <p:cNvSpPr txBox="1">
              <a:spLocks noChangeArrowheads="1"/>
            </p:cNvSpPr>
            <p:nvPr/>
          </p:nvSpPr>
          <p:spPr bwMode="auto">
            <a:xfrm>
              <a:off x="3968815" y="2975955"/>
              <a:ext cx="2172774" cy="362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Snapshot</a:t>
              </a:r>
              <a:r>
                <a:rPr lang="en-US" sz="1400" baseline="30000" dirty="0" smtClean="0">
                  <a:solidFill>
                    <a:prstClr val="black"/>
                  </a:solidFill>
                  <a:latin typeface="Arial"/>
                  <a:ea typeface="+mn-ea"/>
                </a:rPr>
                <a:t>™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 </a:t>
              </a:r>
              <a:r>
                <a:rPr lang="en-US" sz="1600" dirty="0">
                  <a:solidFill>
                    <a:prstClr val="black"/>
                  </a:solidFill>
                  <a:latin typeface="Arial"/>
                  <a:ea typeface="+mn-ea"/>
                </a:rPr>
                <a:t>t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echnology</a:t>
              </a:r>
              <a:endParaRPr lang="en-US" sz="1600" dirty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>
              <a:off x="1318138" y="5851346"/>
              <a:ext cx="208767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dirty="0" smtClean="0">
                  <a:solidFill>
                    <a:srgbClr val="000000"/>
                  </a:solidFill>
                  <a:latin typeface="Arial"/>
                  <a:ea typeface="+mn-ea"/>
                </a:rPr>
                <a:t>Storage Capacity</a:t>
              </a:r>
              <a:endParaRPr lang="en-US" dirty="0">
                <a:solidFill>
                  <a:srgbClr val="000000"/>
                </a:solidFill>
                <a:latin typeface="Arial"/>
                <a:ea typeface="+mn-ea"/>
              </a:endParaRPr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 rot="16200000">
              <a:off x="-388771" y="3383301"/>
              <a:ext cx="15795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dirty="0" smtClean="0">
                  <a:solidFill>
                    <a:srgbClr val="000000"/>
                  </a:solidFill>
                  <a:latin typeface="Arial"/>
                  <a:ea typeface="+mn-ea"/>
                </a:rPr>
                <a:t>Storage Cost</a:t>
              </a:r>
              <a:endParaRPr lang="en-US" dirty="0">
                <a:solidFill>
                  <a:srgbClr val="000000"/>
                </a:solidFill>
                <a:latin typeface="Arial"/>
                <a:ea typeface="+mn-ea"/>
              </a:endParaRPr>
            </a:p>
          </p:txBody>
        </p: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3968814" y="2548823"/>
              <a:ext cx="1788390" cy="419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Tx/>
                <a:buNone/>
              </a:pP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SATA/RAID-DP</a:t>
              </a:r>
              <a:r>
                <a:rPr lang="en-US" sz="1600" kern="0" baseline="30000" dirty="0" smtClean="0">
                  <a:solidFill>
                    <a:srgbClr val="000000"/>
                  </a:solidFill>
                  <a:latin typeface="Arial"/>
                  <a:ea typeface="+mn-ea"/>
                </a:rPr>
                <a:t>®</a:t>
              </a:r>
              <a:endParaRPr lang="en-US" sz="1600" dirty="0">
                <a:solidFill>
                  <a:srgbClr val="FF0000"/>
                </a:solidFill>
                <a:latin typeface="Arial"/>
                <a:ea typeface="+mn-ea"/>
              </a:endParaRPr>
            </a:p>
          </p:txBody>
        </p:sp>
        <p:sp>
          <p:nvSpPr>
            <p:cNvPr id="30" name="Text Box 17"/>
            <p:cNvSpPr txBox="1">
              <a:spLocks noChangeArrowheads="1"/>
            </p:cNvSpPr>
            <p:nvPr/>
          </p:nvSpPr>
          <p:spPr bwMode="auto">
            <a:xfrm>
              <a:off x="3968814" y="3338313"/>
              <a:ext cx="1892300" cy="383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>
                  <a:solidFill>
                    <a:prstClr val="black"/>
                  </a:solidFill>
                  <a:latin typeface="Arial"/>
                  <a:ea typeface="+mn-ea"/>
                </a:rPr>
                <a:t>Thin </a:t>
              </a: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provisioning</a:t>
              </a:r>
              <a:endParaRPr lang="en-US" sz="1600" dirty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1" name="Text Box 20"/>
            <p:cNvSpPr txBox="1">
              <a:spLocks noChangeArrowheads="1"/>
            </p:cNvSpPr>
            <p:nvPr/>
          </p:nvSpPr>
          <p:spPr bwMode="auto">
            <a:xfrm>
              <a:off x="3968815" y="3721365"/>
              <a:ext cx="10922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Cloning</a:t>
              </a:r>
              <a:endParaRPr lang="en-US" sz="1600" dirty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3968814" y="4482788"/>
              <a:ext cx="128693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Compression</a:t>
              </a:r>
              <a:endParaRPr lang="en-US" sz="1600" dirty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3971482" y="4090802"/>
              <a:ext cx="1440900" cy="345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>
                  <a:solidFill>
                    <a:prstClr val="black"/>
                  </a:solidFill>
                  <a:latin typeface="Arial"/>
                  <a:ea typeface="+mn-ea"/>
                </a:rPr>
                <a:t>Deduplication </a:t>
              </a:r>
            </a:p>
          </p:txBody>
        </p:sp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3968814" y="4852318"/>
              <a:ext cx="13673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Flash Cache</a:t>
              </a:r>
              <a:r>
                <a:rPr lang="en-US" sz="1500" baseline="30000" dirty="0" smtClean="0">
                  <a:solidFill>
                    <a:prstClr val="black"/>
                  </a:solidFill>
                  <a:latin typeface="Arial"/>
                  <a:ea typeface="+mn-ea"/>
                </a:rPr>
                <a:t>™</a:t>
              </a:r>
              <a:endParaRPr lang="en-US" sz="1500" baseline="30000" dirty="0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  <p:sp>
          <p:nvSpPr>
            <p:cNvPr id="35" name="Text Box 23"/>
            <p:cNvSpPr txBox="1">
              <a:spLocks noChangeArrowheads="1"/>
            </p:cNvSpPr>
            <p:nvPr/>
          </p:nvSpPr>
          <p:spPr bwMode="auto">
            <a:xfrm>
              <a:off x="3954048" y="5226662"/>
              <a:ext cx="14605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</a:bodyPr>
            <a:lstStyle/>
            <a:p>
              <a:pPr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 2" pitchFamily="18" charset="2"/>
                <a:buNone/>
              </a:pPr>
              <a:r>
                <a:rPr lang="en-US" sz="1600" dirty="0" smtClean="0">
                  <a:solidFill>
                    <a:prstClr val="black"/>
                  </a:solidFill>
                  <a:latin typeface="Arial"/>
                  <a:ea typeface="+mn-ea"/>
                </a:rPr>
                <a:t>Flash Pool</a:t>
              </a:r>
              <a:r>
                <a:rPr lang="en-US" sz="1600" baseline="30000" dirty="0" smtClean="0">
                  <a:solidFill>
                    <a:prstClr val="black"/>
                  </a:solidFill>
                  <a:latin typeface="Arial"/>
                  <a:ea typeface="+mn-ea"/>
                </a:rPr>
                <a:t>™</a:t>
              </a:r>
              <a:endParaRPr lang="en-US" sz="1600" dirty="0">
                <a:solidFill>
                  <a:srgbClr val="FF0000"/>
                </a:solidFill>
                <a:latin typeface="Arial"/>
                <a:ea typeface="+mn-ea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141607" y="1091482"/>
            <a:ext cx="2905795" cy="4750010"/>
            <a:chOff x="6130139" y="1439658"/>
            <a:chExt cx="2905795" cy="4750010"/>
          </a:xfrm>
        </p:grpSpPr>
        <p:sp>
          <p:nvSpPr>
            <p:cNvPr id="37" name="Line 20"/>
            <p:cNvSpPr>
              <a:spLocks noChangeShapeType="1"/>
            </p:cNvSpPr>
            <p:nvPr/>
          </p:nvSpPr>
          <p:spPr bwMode="auto">
            <a:xfrm rot="5400000" flipV="1">
              <a:off x="3783927" y="3843456"/>
              <a:ext cx="4692424" cy="0"/>
            </a:xfrm>
            <a:prstGeom prst="line">
              <a:avLst/>
            </a:prstGeom>
            <a:noFill/>
            <a:ln w="9525" cap="flat" cmpd="sng" algn="ctr">
              <a:solidFill>
                <a:srgbClr val="0067C5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Content Placeholder 6"/>
            <p:cNvSpPr txBox="1">
              <a:spLocks/>
            </p:cNvSpPr>
            <p:nvPr/>
          </p:nvSpPr>
          <p:spPr>
            <a:xfrm>
              <a:off x="6205801" y="1439658"/>
              <a:ext cx="2830133" cy="4338151"/>
            </a:xfrm>
            <a:prstGeom prst="rect">
              <a:avLst/>
            </a:prstGeom>
          </p:spPr>
          <p:txBody>
            <a:bodyPr/>
            <a:lstStyle>
              <a:lvl1pPr marL="298450" indent="-298450" algn="l" rtl="0" eaLnBrk="0" fontAlgn="base" hangingPunct="0">
                <a:spcBef>
                  <a:spcPts val="676"/>
                </a:spcBef>
                <a:spcAft>
                  <a:spcPct val="0"/>
                </a:spcAft>
                <a:buClr>
                  <a:schemeClr val="accent2"/>
                </a:buClr>
                <a:buFont typeface="Wingdings 2" pitchFamily="18" charset="2"/>
                <a:buChar char="¡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36588" indent="-336550" algn="l" rtl="0" eaLnBrk="0" fontAlgn="base" hangingPunct="0">
                <a:spcBef>
                  <a:spcPts val="624"/>
                </a:spcBef>
                <a:spcAft>
                  <a:spcPct val="0"/>
                </a:spcAft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+mn-lt"/>
                </a:defRPr>
              </a:lvl2pPr>
              <a:lvl3pPr marL="927100" indent="-288925" algn="l" rtl="0" eaLnBrk="0" fontAlgn="base" hangingPunct="0">
                <a:spcBef>
                  <a:spcPts val="576"/>
                </a:spcBef>
                <a:spcAft>
                  <a:spcPct val="0"/>
                </a:spcAft>
                <a:buFont typeface="Wingdings 2" pitchFamily="18" charset="2"/>
                <a:buChar char="¡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236663" indent="-307975" algn="l" rtl="0" eaLnBrk="0" fontAlgn="base" hangingPunct="0">
                <a:spcBef>
                  <a:spcPts val="480"/>
                </a:spcBef>
                <a:spcAft>
                  <a:spcPct val="0"/>
                </a:spcAft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1504950" indent="-266700" algn="l" rtl="0" eaLnBrk="0" fontAlgn="base" hangingPunct="0">
                <a:spcBef>
                  <a:spcPts val="480"/>
                </a:spcBef>
                <a:spcAft>
                  <a:spcPct val="0"/>
                </a:spcAft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1962150" indent="-266700" algn="l" rtl="0" fontAlgn="base">
                <a:spcBef>
                  <a:spcPct val="20000"/>
                </a:spcBef>
                <a:spcAft>
                  <a:spcPct val="0"/>
                </a:spcAft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419350" indent="-266700" algn="l" rtl="0" fontAlgn="base">
                <a:spcBef>
                  <a:spcPct val="20000"/>
                </a:spcBef>
                <a:spcAft>
                  <a:spcPct val="0"/>
                </a:spcAft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2876550" indent="-266700" algn="l" rtl="0" fontAlgn="base">
                <a:spcBef>
                  <a:spcPct val="20000"/>
                </a:spcBef>
                <a:spcAft>
                  <a:spcPct val="0"/>
                </a:spcAft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333750" indent="-266700" algn="l" rtl="0" fontAlgn="base">
                <a:spcBef>
                  <a:spcPct val="20000"/>
                </a:spcBef>
                <a:spcAft>
                  <a:spcPct val="0"/>
                </a:spcAft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227013" marR="0" lvl="0" indent="-227013" algn="l" defTabSz="914400" rtl="0" eaLnBrk="0" fontAlgn="base" latinLnBrk="0" hangingPunct="0">
                <a:lnSpc>
                  <a:spcPct val="95000"/>
                </a:lnSpc>
                <a:spcBef>
                  <a:spcPts val="1200"/>
                </a:spcBef>
                <a:spcAft>
                  <a:spcPct val="0"/>
                </a:spcAft>
                <a:buClr>
                  <a:srgbClr val="0067C5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kumimoji="0" lang="sl-SI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Upravljanje s stroški kapacitet s pomočjo</a:t>
              </a:r>
              <a:r>
                <a:rPr kumimoji="0" lang="sl-SI" sz="17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udarne učinkovitosti</a:t>
              </a:r>
              <a:endParaRPr kumimoji="0" lang="en-US" sz="17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227013" marR="0" lvl="0" indent="-227013" algn="l" defTabSz="914400" rtl="0" eaLnBrk="0" fontAlgn="base" latinLnBrk="0" hangingPunct="0">
                <a:lnSpc>
                  <a:spcPct val="95000"/>
                </a:lnSpc>
                <a:spcBef>
                  <a:spcPts val="1200"/>
                </a:spcBef>
                <a:spcAft>
                  <a:spcPct val="0"/>
                </a:spcAft>
                <a:buClr>
                  <a:srgbClr val="0067C5"/>
                </a:buClr>
                <a:buSzTx/>
                <a:buFont typeface="Wingdings" charset="2"/>
                <a:buChar char="§"/>
                <a:tabLst/>
                <a:defRPr/>
              </a:pPr>
              <a:r>
                <a:rPr kumimoji="0" lang="sl-SI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Združevanje</a:t>
              </a:r>
              <a:r>
                <a:rPr kumimoji="0" lang="sl-SI" sz="17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in delitev infrastrukture glede na zahteve posameznih storitev</a:t>
              </a:r>
              <a:endParaRPr kumimoji="0" lang="en-US" sz="17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9" name="Picture 38" descr="Guarantee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998" y="4967921"/>
              <a:ext cx="2361770" cy="1217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Text Placeholder 2"/>
          <p:cNvSpPr txBox="1">
            <a:spLocks/>
          </p:cNvSpPr>
          <p:nvPr/>
        </p:nvSpPr>
        <p:spPr bwMode="gray">
          <a:xfrm>
            <a:off x="292719" y="758240"/>
            <a:ext cx="8574733" cy="4001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None/>
              <a:tabLst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67C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Zniževanje CAPEX in OPEX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67C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459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46876" y="-202519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Prednosti neopazne </a:t>
            </a:r>
            <a:r>
              <a:rPr lang="sl-SI" sz="2800" b="1" dirty="0" err="1" smtClean="0"/>
              <a:t>skalabilnosti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Magnetic Disk 91"/>
          <p:cNvSpPr/>
          <p:nvPr/>
        </p:nvSpPr>
        <p:spPr>
          <a:xfrm>
            <a:off x="1396749" y="5197063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7B00C6">
                  <a:tint val="50000"/>
                  <a:satMod val="180000"/>
                  <a:lumMod val="100000"/>
                </a:srgbClr>
              </a:gs>
              <a:gs pos="40000">
                <a:srgbClr val="7B00C6">
                  <a:tint val="60000"/>
                  <a:satMod val="130000"/>
                  <a:lumMod val="100000"/>
                </a:srgbClr>
              </a:gs>
              <a:gs pos="100000">
                <a:srgbClr val="7B00C6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7B00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Magnetic Disk 55"/>
          <p:cNvSpPr/>
          <p:nvPr/>
        </p:nvSpPr>
        <p:spPr>
          <a:xfrm>
            <a:off x="1707386" y="5197063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7B00C6">
                  <a:tint val="50000"/>
                  <a:satMod val="180000"/>
                  <a:lumMod val="100000"/>
                </a:srgbClr>
              </a:gs>
              <a:gs pos="40000">
                <a:srgbClr val="7B00C6">
                  <a:tint val="60000"/>
                  <a:satMod val="130000"/>
                  <a:lumMod val="100000"/>
                </a:srgbClr>
              </a:gs>
              <a:gs pos="100000">
                <a:srgbClr val="7B00C6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7B00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8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820" y="4107884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8587" y="4107884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Magnetic Disk 159"/>
          <p:cNvSpPr/>
          <p:nvPr/>
        </p:nvSpPr>
        <p:spPr>
          <a:xfrm>
            <a:off x="2341181" y="5197063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B0F0">
                  <a:tint val="50000"/>
                  <a:satMod val="180000"/>
                  <a:lumMod val="100000"/>
                </a:srgbClr>
              </a:gs>
              <a:gs pos="40000">
                <a:srgbClr val="00B0F0">
                  <a:tint val="60000"/>
                  <a:satMod val="130000"/>
                  <a:lumMod val="100000"/>
                </a:srgbClr>
              </a:gs>
              <a:gs pos="100000">
                <a:srgbClr val="00B0F0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Magnetic Disk 164"/>
          <p:cNvSpPr/>
          <p:nvPr/>
        </p:nvSpPr>
        <p:spPr>
          <a:xfrm>
            <a:off x="2643216" y="5488906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B0F0">
                  <a:tint val="50000"/>
                  <a:satMod val="180000"/>
                  <a:lumMod val="100000"/>
                </a:srgbClr>
              </a:gs>
              <a:gs pos="40000">
                <a:srgbClr val="00B0F0">
                  <a:tint val="60000"/>
                  <a:satMod val="130000"/>
                  <a:lumMod val="100000"/>
                </a:srgbClr>
              </a:gs>
              <a:gs pos="100000">
                <a:srgbClr val="00B0F0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Magnetic Disk 83"/>
          <p:cNvSpPr/>
          <p:nvPr/>
        </p:nvSpPr>
        <p:spPr>
          <a:xfrm>
            <a:off x="1396749" y="4911428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B0F0">
                  <a:tint val="50000"/>
                  <a:satMod val="180000"/>
                  <a:lumMod val="100000"/>
                </a:srgbClr>
              </a:gs>
              <a:gs pos="40000">
                <a:srgbClr val="00B0F0">
                  <a:tint val="60000"/>
                  <a:satMod val="130000"/>
                  <a:lumMod val="100000"/>
                </a:srgbClr>
              </a:gs>
              <a:gs pos="100000">
                <a:srgbClr val="00B0F0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Magnetic Disk 84"/>
          <p:cNvSpPr/>
          <p:nvPr/>
        </p:nvSpPr>
        <p:spPr>
          <a:xfrm>
            <a:off x="1707386" y="4911428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B0F0">
                  <a:tint val="50000"/>
                  <a:satMod val="180000"/>
                  <a:lumMod val="100000"/>
                </a:srgbClr>
              </a:gs>
              <a:gs pos="40000">
                <a:srgbClr val="00B0F0">
                  <a:tint val="60000"/>
                  <a:satMod val="130000"/>
                  <a:lumMod val="100000"/>
                </a:srgbClr>
              </a:gs>
              <a:gs pos="100000">
                <a:srgbClr val="00B0F0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Magnetic Disk 118"/>
          <p:cNvSpPr/>
          <p:nvPr/>
        </p:nvSpPr>
        <p:spPr>
          <a:xfrm>
            <a:off x="2341181" y="4911428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67C5">
                  <a:tint val="50000"/>
                  <a:satMod val="180000"/>
                  <a:lumMod val="100000"/>
                </a:srgbClr>
              </a:gs>
              <a:gs pos="40000">
                <a:srgbClr val="0067C5">
                  <a:tint val="60000"/>
                  <a:satMod val="130000"/>
                  <a:lumMod val="100000"/>
                </a:srgbClr>
              </a:gs>
              <a:gs pos="100000">
                <a:srgbClr val="0067C5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Magnetic Disk 119"/>
          <p:cNvSpPr/>
          <p:nvPr/>
        </p:nvSpPr>
        <p:spPr>
          <a:xfrm>
            <a:off x="2643216" y="4911428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67C5">
                  <a:tint val="50000"/>
                  <a:satMod val="180000"/>
                  <a:lumMod val="100000"/>
                </a:srgbClr>
              </a:gs>
              <a:gs pos="40000">
                <a:srgbClr val="0067C5">
                  <a:tint val="60000"/>
                  <a:satMod val="130000"/>
                  <a:lumMod val="100000"/>
                </a:srgbClr>
              </a:gs>
              <a:gs pos="100000">
                <a:srgbClr val="0067C5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Magnetic Disk 122"/>
          <p:cNvSpPr/>
          <p:nvPr/>
        </p:nvSpPr>
        <p:spPr>
          <a:xfrm>
            <a:off x="2643216" y="5197063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0067C5">
                  <a:tint val="50000"/>
                  <a:satMod val="180000"/>
                  <a:lumMod val="100000"/>
                </a:srgbClr>
              </a:gs>
              <a:gs pos="40000">
                <a:srgbClr val="0067C5">
                  <a:tint val="60000"/>
                  <a:satMod val="130000"/>
                  <a:lumMod val="100000"/>
                </a:srgbClr>
              </a:gs>
              <a:gs pos="100000">
                <a:srgbClr val="0067C5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724139" y="920413"/>
            <a:ext cx="4191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sl-SI" sz="2400" dirty="0" smtClean="0">
                <a:solidFill>
                  <a:prstClr val="black"/>
                </a:solidFill>
                <a:latin typeface="Arial"/>
                <a:ea typeface="Arial"/>
              </a:rPr>
              <a:t>Soočenje z novimi zahtevami</a:t>
            </a:r>
            <a:endParaRPr lang="en-US" sz="2400" dirty="0">
              <a:solidFill>
                <a:prstClr val="black"/>
              </a:solidFill>
              <a:latin typeface="Arial"/>
              <a:ea typeface="Arial"/>
            </a:endParaRPr>
          </a:p>
          <a:p>
            <a:pPr marL="173038" indent="-173038" defTabSz="914400" fontAlgn="auto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srgbClr val="0067C5"/>
              </a:buClr>
              <a:buSzTx/>
              <a:buFont typeface="Wingdings" charset="2"/>
              <a:buChar char="§"/>
              <a:defRPr/>
            </a:pPr>
            <a:r>
              <a:rPr lang="sl-SI" sz="2000" dirty="0" smtClean="0">
                <a:solidFill>
                  <a:prstClr val="black"/>
                </a:solidFill>
                <a:latin typeface="Arial"/>
                <a:ea typeface="+mn-ea"/>
              </a:rPr>
              <a:t>Iz malega raste veliko</a:t>
            </a:r>
            <a:endParaRPr lang="en-US" sz="2000" dirty="0">
              <a:solidFill>
                <a:prstClr val="black"/>
              </a:solidFill>
              <a:latin typeface="Arial"/>
              <a:ea typeface="+mn-ea"/>
            </a:endParaRPr>
          </a:p>
          <a:p>
            <a:pPr marL="173038" indent="-173038" defTabSz="914400" fontAlgn="auto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srgbClr val="0067C5"/>
              </a:buClr>
              <a:buSzTx/>
              <a:buFont typeface="Wingdings" charset="2"/>
              <a:buChar char="§"/>
              <a:defRPr/>
            </a:pPr>
            <a:r>
              <a:rPr lang="sl-SI" sz="2000" dirty="0" smtClean="0">
                <a:solidFill>
                  <a:prstClr val="black"/>
                </a:solidFill>
                <a:latin typeface="Arial"/>
                <a:ea typeface="+mn-ea"/>
              </a:rPr>
              <a:t>Takojšnja reakcija</a:t>
            </a:r>
            <a:endParaRPr lang="en-US" sz="2000" dirty="0">
              <a:solidFill>
                <a:prstClr val="black"/>
              </a:solidFill>
              <a:latin typeface="Arial"/>
              <a:ea typeface="+mn-ea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4731065" y="3176873"/>
            <a:ext cx="817387" cy="1687024"/>
            <a:chOff x="5162830" y="4343400"/>
            <a:chExt cx="817387" cy="1687024"/>
          </a:xfrm>
        </p:grpSpPr>
        <p:cxnSp>
          <p:nvCxnSpPr>
            <p:cNvPr id="79" name="Straight Arrow Connector 78"/>
            <p:cNvCxnSpPr/>
            <p:nvPr/>
          </p:nvCxnSpPr>
          <p:spPr bwMode="auto">
            <a:xfrm flipV="1">
              <a:off x="5562600" y="4724400"/>
              <a:ext cx="0" cy="1295400"/>
            </a:xfrm>
            <a:prstGeom prst="straightConnector1">
              <a:avLst/>
            </a:prstGeom>
            <a:solidFill>
              <a:srgbClr val="0067C5"/>
            </a:solidFill>
            <a:ln w="28575" cap="flat" cmpd="sng" algn="ctr">
              <a:solidFill>
                <a:srgbClr val="0067C5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0" name="TextBox 79"/>
            <p:cNvSpPr txBox="1"/>
            <p:nvPr/>
          </p:nvSpPr>
          <p:spPr>
            <a:xfrm rot="16200000">
              <a:off x="4710142" y="5208404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sl-SI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7C5"/>
                  </a:solidFill>
                  <a:effectLst/>
                  <a:uLnTx/>
                  <a:uFillTx/>
                  <a:latin typeface="Arial"/>
                  <a:ea typeface="+mn-ea"/>
                </a:rPr>
                <a:t>Kapaciteta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81600" y="4343400"/>
              <a:ext cx="7986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</a:rPr>
                <a:t>100PB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30835" y="4778983"/>
            <a:ext cx="2514600" cy="369332"/>
            <a:chOff x="5562600" y="5945510"/>
            <a:chExt cx="2514600" cy="369332"/>
          </a:xfrm>
        </p:grpSpPr>
        <p:sp>
          <p:nvSpPr>
            <p:cNvPr id="83" name="TextBox 82"/>
            <p:cNvSpPr txBox="1"/>
            <p:nvPr/>
          </p:nvSpPr>
          <p:spPr>
            <a:xfrm>
              <a:off x="6096000" y="5945510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sl-SI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7C5"/>
                  </a:solidFill>
                  <a:effectLst/>
                  <a:uLnTx/>
                  <a:uFillTx/>
                  <a:latin typeface="Arial"/>
                  <a:ea typeface="+mn-ea"/>
                </a:rPr>
                <a:t>Zmogljivosti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cxnSp>
          <p:nvCxnSpPr>
            <p:cNvPr id="84" name="Straight Arrow Connector 83"/>
            <p:cNvCxnSpPr/>
            <p:nvPr/>
          </p:nvCxnSpPr>
          <p:spPr bwMode="auto">
            <a:xfrm>
              <a:off x="5562600" y="6007740"/>
              <a:ext cx="2514600" cy="0"/>
            </a:xfrm>
            <a:prstGeom prst="straightConnector1">
              <a:avLst/>
            </a:prstGeom>
            <a:solidFill>
              <a:srgbClr val="0067C5"/>
            </a:solidFill>
            <a:ln w="28575" cap="flat" cmpd="sng" algn="ctr">
              <a:solidFill>
                <a:srgbClr val="0067C5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5" name="Group 84"/>
          <p:cNvGrpSpPr/>
          <p:nvPr/>
        </p:nvGrpSpPr>
        <p:grpSpPr>
          <a:xfrm>
            <a:off x="5149143" y="3100673"/>
            <a:ext cx="2755841" cy="1719952"/>
            <a:chOff x="5580908" y="4267200"/>
            <a:chExt cx="2755841" cy="1719952"/>
          </a:xfrm>
        </p:grpSpPr>
        <p:cxnSp>
          <p:nvCxnSpPr>
            <p:cNvPr id="86" name="Straight Arrow Connector 85"/>
            <p:cNvCxnSpPr/>
            <p:nvPr/>
          </p:nvCxnSpPr>
          <p:spPr bwMode="auto">
            <a:xfrm flipV="1">
              <a:off x="5580908" y="4648200"/>
              <a:ext cx="1886692" cy="1338952"/>
            </a:xfrm>
            <a:prstGeom prst="straightConnector1">
              <a:avLst/>
            </a:prstGeom>
            <a:solidFill>
              <a:srgbClr val="0067C5"/>
            </a:solidFill>
            <a:ln w="28575" cap="flat" cmpd="sng" algn="ctr">
              <a:solidFill>
                <a:srgbClr val="0067C5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7" name="TextBox 86"/>
            <p:cNvSpPr txBox="1"/>
            <p:nvPr/>
          </p:nvSpPr>
          <p:spPr>
            <a:xfrm rot="19565396">
              <a:off x="5927422" y="525169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sl-SI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7C5"/>
                  </a:solidFill>
                  <a:effectLst/>
                  <a:uLnTx/>
                  <a:uFillTx/>
                  <a:latin typeface="Arial"/>
                  <a:ea typeface="+mn-ea"/>
                </a:rPr>
                <a:t>Upravljanje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467600" y="4267200"/>
              <a:ext cx="8691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</a:rPr>
                <a:t>PB per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F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</a:rPr>
                <a:t>admin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4741075" y="2558655"/>
            <a:ext cx="4120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sl-SI" sz="2400" dirty="0" smtClean="0">
                <a:solidFill>
                  <a:srgbClr val="0067C5"/>
                </a:solidFill>
                <a:latin typeface="Arial"/>
                <a:ea typeface="Arial"/>
              </a:rPr>
              <a:t>Širitev v treh dimenzijah</a:t>
            </a:r>
            <a:endParaRPr lang="en-US" sz="2400" dirty="0">
              <a:solidFill>
                <a:srgbClr val="0067C5"/>
              </a:solidFill>
              <a:latin typeface="Arial"/>
              <a:ea typeface="Arial"/>
            </a:endParaRPr>
          </a:p>
        </p:txBody>
      </p:sp>
      <p:sp>
        <p:nvSpPr>
          <p:cNvPr id="90" name="Magnetic Disk 56"/>
          <p:cNvSpPr/>
          <p:nvPr/>
        </p:nvSpPr>
        <p:spPr>
          <a:xfrm>
            <a:off x="1396071" y="5488906"/>
            <a:ext cx="272139" cy="262308"/>
          </a:xfrm>
          <a:prstGeom prst="flowChartMagneticDisk">
            <a:avLst/>
          </a:prstGeom>
          <a:gradFill rotWithShape="1">
            <a:gsLst>
              <a:gs pos="0">
                <a:srgbClr val="7B00C6">
                  <a:tint val="50000"/>
                  <a:satMod val="180000"/>
                  <a:lumMod val="100000"/>
                </a:srgbClr>
              </a:gs>
              <a:gs pos="40000">
                <a:srgbClr val="7B00C6">
                  <a:tint val="60000"/>
                  <a:satMod val="130000"/>
                  <a:lumMod val="100000"/>
                </a:srgbClr>
              </a:gs>
              <a:gs pos="100000">
                <a:srgbClr val="7B00C6">
                  <a:tint val="96000"/>
                  <a:lumMod val="108000"/>
                </a:srgbClr>
              </a:gs>
            </a:gsLst>
            <a:lin ang="5400000" scaled="0"/>
          </a:gradFill>
          <a:ln w="9525" cap="flat" cmpd="sng" algn="ctr">
            <a:solidFill>
              <a:srgbClr val="7B00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1650047" y="690002"/>
            <a:ext cx="755302" cy="633964"/>
            <a:chOff x="4752004" y="1255238"/>
            <a:chExt cx="866800" cy="727550"/>
          </a:xfrm>
        </p:grpSpPr>
        <p:pic>
          <p:nvPicPr>
            <p:cNvPr id="92" name="Picture 48" descr="flatscreen_monitor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371600"/>
              <a:ext cx="657225" cy="611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3" name="Picture 2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752004" y="1255238"/>
              <a:ext cx="866800" cy="716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4" name="Picture 30" descr="Technical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9413" y="739881"/>
            <a:ext cx="237771" cy="572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9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4656" y="4245432"/>
            <a:ext cx="881732" cy="368554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037" y="4243043"/>
            <a:ext cx="921295" cy="587146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017" y="4236830"/>
            <a:ext cx="921295" cy="599572"/>
          </a:xfrm>
          <a:prstGeom prst="rect">
            <a:avLst/>
          </a:prstGeom>
        </p:spPr>
      </p:pic>
      <p:sp>
        <p:nvSpPr>
          <p:cNvPr id="98" name="Rounded Rectangle 97"/>
          <p:cNvSpPr/>
          <p:nvPr/>
        </p:nvSpPr>
        <p:spPr bwMode="auto">
          <a:xfrm>
            <a:off x="326559" y="1372949"/>
            <a:ext cx="3876843" cy="1622274"/>
          </a:xfrm>
          <a:prstGeom prst="roundRect">
            <a:avLst>
              <a:gd name="adj" fmla="val 12547"/>
            </a:avLst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445898" y="1523421"/>
            <a:ext cx="999427" cy="877824"/>
          </a:xfrm>
          <a:prstGeom prst="roundRect">
            <a:avLst/>
          </a:prstGeom>
          <a:solidFill>
            <a:srgbClr val="7B00C6">
              <a:lumMod val="20000"/>
              <a:lumOff val="80000"/>
            </a:srgbClr>
          </a:solidFill>
          <a:ln w="9525" cap="flat" cmpd="sng" algn="ctr">
            <a:solidFill>
              <a:srgbClr val="7B00C6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ERP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306508" y="3088605"/>
            <a:ext cx="3910262" cy="1015689"/>
          </a:xfrm>
          <a:prstGeom prst="roundRect">
            <a:avLst>
              <a:gd name="adj" fmla="val 13658"/>
            </a:avLst>
          </a:prstGeom>
          <a:noFill/>
          <a:ln w="19050" cap="flat" cmpd="sng" algn="ctr">
            <a:solidFill>
              <a:srgbClr val="8DC63F">
                <a:lumMod val="75000"/>
              </a:srgb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-106" charset="2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06" charset="0"/>
              <a:ea typeface="Arial"/>
              <a:cs typeface="Arial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446876" y="3431286"/>
            <a:ext cx="3636209" cy="529045"/>
          </a:xfrm>
          <a:prstGeom prst="roundRect">
            <a:avLst/>
          </a:prstGeom>
          <a:solidFill>
            <a:srgbClr val="8DC6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-65" charset="0"/>
                <a:ea typeface="Arial" pitchFamily="-65" charset="0"/>
                <a:cs typeface="Arial" pitchFamily="-65" charset="0"/>
              </a:rPr>
              <a:t>Clustered Data ONTAP</a:t>
            </a:r>
            <a:r>
              <a:rPr kumimoji="0" lang="en-US" sz="1300" b="0" i="0" u="none" strike="noStrike" kern="0" cap="none" spc="0" normalizeH="0" baseline="3000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-65" charset="0"/>
                <a:ea typeface="Arial" pitchFamily="-65" charset="0"/>
                <a:cs typeface="Arial" pitchFamily="-65" charset="0"/>
              </a:rPr>
              <a:t>®</a:t>
            </a:r>
          </a:p>
        </p:txBody>
      </p:sp>
      <p:cxnSp>
        <p:nvCxnSpPr>
          <p:cNvPr id="102" name="Straight Connector 101"/>
          <p:cNvCxnSpPr/>
          <p:nvPr/>
        </p:nvCxnSpPr>
        <p:spPr bwMode="auto">
          <a:xfrm>
            <a:off x="996621" y="2397290"/>
            <a:ext cx="0" cy="990600"/>
          </a:xfrm>
          <a:prstGeom prst="line">
            <a:avLst/>
          </a:prstGeom>
          <a:solidFill>
            <a:srgbClr val="0067C5"/>
          </a:solidFill>
          <a:ln w="28575" cap="flat" cmpd="sng" algn="ctr">
            <a:solidFill>
              <a:srgbClr val="7B00C6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/>
          <p:cNvCxnSpPr/>
          <p:nvPr/>
        </p:nvCxnSpPr>
        <p:spPr bwMode="auto">
          <a:xfrm>
            <a:off x="920421" y="2397290"/>
            <a:ext cx="0" cy="990600"/>
          </a:xfrm>
          <a:prstGeom prst="line">
            <a:avLst/>
          </a:prstGeom>
          <a:solidFill>
            <a:srgbClr val="0067C5"/>
          </a:solidFill>
          <a:ln w="28575" cap="flat" cmpd="sng" algn="ctr">
            <a:solidFill>
              <a:srgbClr val="7B00C6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 flipH="1">
            <a:off x="3541386" y="2329740"/>
            <a:ext cx="1" cy="1058150"/>
          </a:xfrm>
          <a:prstGeom prst="line">
            <a:avLst/>
          </a:prstGeom>
          <a:solidFill>
            <a:srgbClr val="0067C5"/>
          </a:solidFill>
          <a:ln w="28575" cap="flat" cmpd="sng" algn="ctr">
            <a:solidFill>
              <a:srgbClr val="0067C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flipH="1">
            <a:off x="3632842" y="2329740"/>
            <a:ext cx="0" cy="948209"/>
          </a:xfrm>
          <a:prstGeom prst="line">
            <a:avLst/>
          </a:prstGeom>
          <a:solidFill>
            <a:srgbClr val="0067C5"/>
          </a:solidFill>
          <a:ln w="28575" cap="flat" cmpd="sng" algn="ctr">
            <a:solidFill>
              <a:srgbClr val="0067C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6" name="Group 105"/>
          <p:cNvGrpSpPr/>
          <p:nvPr/>
        </p:nvGrpSpPr>
        <p:grpSpPr>
          <a:xfrm>
            <a:off x="1946261" y="2347204"/>
            <a:ext cx="339438" cy="1116886"/>
            <a:chOff x="1967280" y="2693114"/>
            <a:chExt cx="339438" cy="2899966"/>
          </a:xfrm>
        </p:grpSpPr>
        <p:cxnSp>
          <p:nvCxnSpPr>
            <p:cNvPr id="107" name="Straight Connector 106"/>
            <p:cNvCxnSpPr/>
            <p:nvPr/>
          </p:nvCxnSpPr>
          <p:spPr bwMode="auto">
            <a:xfrm>
              <a:off x="2306718" y="2706624"/>
              <a:ext cx="0" cy="2886456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 bwMode="auto">
            <a:xfrm flipH="1">
              <a:off x="2209800" y="2693114"/>
              <a:ext cx="0" cy="2487168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 bwMode="auto">
            <a:xfrm>
              <a:off x="1967280" y="5181600"/>
              <a:ext cx="242520" cy="0"/>
            </a:xfrm>
            <a:prstGeom prst="line">
              <a:avLst/>
            </a:prstGeom>
            <a:solidFill>
              <a:srgbClr val="0067C5"/>
            </a:solidFill>
            <a:ln w="28575" cap="flat" cmpd="sng" algn="ctr">
              <a:solidFill>
                <a:srgbClr val="84BD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10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405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78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Rounded Rectangle 111"/>
          <p:cNvSpPr/>
          <p:nvPr/>
        </p:nvSpPr>
        <p:spPr>
          <a:xfrm>
            <a:off x="3069851" y="1523420"/>
            <a:ext cx="1023930" cy="877824"/>
          </a:xfrm>
          <a:prstGeom prst="roundRect">
            <a:avLst/>
          </a:prstGeom>
          <a:solidFill>
            <a:srgbClr val="0067C5">
              <a:lumMod val="20000"/>
              <a:lumOff val="80000"/>
            </a:srgbClr>
          </a:solidFill>
          <a:ln w="9525" cap="flat" cmpd="sng" algn="ctr">
            <a:solidFill>
              <a:srgbClr val="0067C5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VDI</a:t>
            </a:r>
          </a:p>
        </p:txBody>
      </p:sp>
      <p:pic>
        <p:nvPicPr>
          <p:cNvPr id="113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9381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2654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Rounded Rectangle 114"/>
          <p:cNvSpPr/>
          <p:nvPr/>
        </p:nvSpPr>
        <p:spPr>
          <a:xfrm>
            <a:off x="1545851" y="1523420"/>
            <a:ext cx="1371600" cy="877824"/>
          </a:xfrm>
          <a:prstGeom prst="roundRect">
            <a:avLst/>
          </a:prstGeom>
          <a:solidFill>
            <a:srgbClr val="00B0F0">
              <a:lumMod val="40000"/>
              <a:lumOff val="6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Messaging</a:t>
            </a:r>
          </a:p>
        </p:txBody>
      </p:sp>
      <p:pic>
        <p:nvPicPr>
          <p:cNvPr id="116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717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2990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14" descr="virtualization_apps_O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3581" y="1861961"/>
            <a:ext cx="381416" cy="47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Rounded Rectangle 118"/>
          <p:cNvSpPr/>
          <p:nvPr/>
        </p:nvSpPr>
        <p:spPr>
          <a:xfrm>
            <a:off x="436181" y="2473490"/>
            <a:ext cx="3657600" cy="331250"/>
          </a:xfrm>
          <a:prstGeom prst="roundRect">
            <a:avLst/>
          </a:prstGeom>
          <a:solidFill>
            <a:sysClr val="window" lastClr="FFFFFF">
              <a:lumMod val="50000"/>
              <a:alpha val="72157"/>
            </a:sys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-65" charset="0"/>
                <a:ea typeface="Arial" pitchFamily="-65" charset="0"/>
                <a:cs typeface="Arial" pitchFamily="-65" charset="0"/>
              </a:rPr>
              <a:t>Hypervisor</a:t>
            </a:r>
          </a:p>
        </p:txBody>
      </p:sp>
      <p:sp>
        <p:nvSpPr>
          <p:cNvPr id="120" name="Can 119"/>
          <p:cNvSpPr/>
          <p:nvPr/>
        </p:nvSpPr>
        <p:spPr bwMode="auto">
          <a:xfrm>
            <a:off x="3320831" y="3142543"/>
            <a:ext cx="554182" cy="540346"/>
          </a:xfrm>
          <a:prstGeom prst="can">
            <a:avLst/>
          </a:prstGeom>
          <a:solidFill>
            <a:srgbClr val="0067C5"/>
          </a:solidFill>
          <a:ln w="190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</p:txBody>
      </p:sp>
      <p:sp>
        <p:nvSpPr>
          <p:cNvPr id="121" name="Can 120"/>
          <p:cNvSpPr/>
          <p:nvPr/>
        </p:nvSpPr>
        <p:spPr bwMode="auto">
          <a:xfrm>
            <a:off x="1957024" y="3142543"/>
            <a:ext cx="554182" cy="540346"/>
          </a:xfrm>
          <a:prstGeom prst="can">
            <a:avLst/>
          </a:prstGeom>
          <a:solidFill>
            <a:srgbClr val="00B0F0"/>
          </a:solidFill>
          <a:ln w="190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</p:txBody>
      </p:sp>
      <p:sp>
        <p:nvSpPr>
          <p:cNvPr id="122" name="Can 121"/>
          <p:cNvSpPr/>
          <p:nvPr/>
        </p:nvSpPr>
        <p:spPr bwMode="auto">
          <a:xfrm>
            <a:off x="684445" y="3142543"/>
            <a:ext cx="554182" cy="540346"/>
          </a:xfrm>
          <a:prstGeom prst="can">
            <a:avLst/>
          </a:prstGeom>
          <a:solidFill>
            <a:srgbClr val="7B00C6">
              <a:lumMod val="60000"/>
              <a:lumOff val="4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 2" pitchFamily="18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687741" y="4528238"/>
            <a:ext cx="1075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en-US" sz="1600" dirty="0">
                <a:solidFill>
                  <a:prstClr val="black"/>
                </a:solidFill>
                <a:latin typeface="Arial"/>
                <a:ea typeface="+mn-ea"/>
              </a:rPr>
              <a:t>4</a:t>
            </a:r>
            <a:r>
              <a:rPr lang="en-US" sz="1600" dirty="0" smtClean="0">
                <a:solidFill>
                  <a:prstClr val="black"/>
                </a:solidFill>
                <a:latin typeface="Arial"/>
                <a:ea typeface="+mn-ea"/>
              </a:rPr>
              <a:t>M IOPS,</a:t>
            </a:r>
          </a:p>
          <a:p>
            <a:pPr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itchFamily="2" charset="2"/>
              <a:buNone/>
            </a:pPr>
            <a:r>
              <a:rPr lang="en-US" sz="1600" dirty="0" smtClean="0">
                <a:solidFill>
                  <a:prstClr val="black"/>
                </a:solidFill>
                <a:latin typeface="Arial"/>
                <a:ea typeface="+mn-ea"/>
              </a:rPr>
              <a:t> linear</a:t>
            </a:r>
          </a:p>
        </p:txBody>
      </p:sp>
      <p:sp>
        <p:nvSpPr>
          <p:cNvPr id="124" name="Line 20"/>
          <p:cNvSpPr>
            <a:spLocks noChangeShapeType="1"/>
          </p:cNvSpPr>
          <p:nvPr/>
        </p:nvSpPr>
        <p:spPr bwMode="auto">
          <a:xfrm rot="5400000">
            <a:off x="2055191" y="3303926"/>
            <a:ext cx="4943938" cy="0"/>
          </a:xfrm>
          <a:prstGeom prst="line">
            <a:avLst/>
          </a:prstGeom>
          <a:noFill/>
          <a:ln w="9525" cap="rnd">
            <a:solidFill>
              <a:srgbClr val="0067C5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0459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89" grpId="0"/>
      <p:bldP spid="90" grpId="0" animBg="1"/>
      <p:bldP spid="1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527377" y="35548"/>
            <a:ext cx="8229600" cy="5406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err="1" smtClean="0"/>
              <a:t>Skalabilnost</a:t>
            </a:r>
            <a:r>
              <a:rPr lang="sl-SI" sz="2800" b="1" dirty="0" smtClean="0"/>
              <a:t> hibridnega in </a:t>
            </a:r>
            <a:r>
              <a:rPr lang="sl-SI" sz="2800" b="1" dirty="0" err="1" smtClean="0"/>
              <a:t>All</a:t>
            </a:r>
            <a:r>
              <a:rPr lang="sl-SI" sz="2800" b="1" dirty="0" smtClean="0"/>
              <a:t>-</a:t>
            </a:r>
            <a:r>
              <a:rPr lang="sl-SI" sz="2800" b="1" dirty="0" err="1" smtClean="0"/>
              <a:t>Flash</a:t>
            </a:r>
            <a:r>
              <a:rPr lang="sl-SI" sz="2800" b="1" dirty="0" smtClean="0"/>
              <a:t> sistema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7" name="Group 216"/>
          <p:cNvGrpSpPr/>
          <p:nvPr/>
        </p:nvGrpSpPr>
        <p:grpSpPr>
          <a:xfrm>
            <a:off x="2282504" y="1230612"/>
            <a:ext cx="5350389" cy="1357492"/>
            <a:chOff x="2044736" y="1956480"/>
            <a:chExt cx="5350389" cy="1357492"/>
          </a:xfrm>
        </p:grpSpPr>
        <p:grpSp>
          <p:nvGrpSpPr>
            <p:cNvPr id="218" name="Group 217"/>
            <p:cNvGrpSpPr/>
            <p:nvPr/>
          </p:nvGrpSpPr>
          <p:grpSpPr>
            <a:xfrm>
              <a:off x="2044736" y="1956480"/>
              <a:ext cx="5350389" cy="1121520"/>
              <a:chOff x="2044736" y="1956480"/>
              <a:chExt cx="5350389" cy="1121520"/>
            </a:xfrm>
          </p:grpSpPr>
          <p:grpSp>
            <p:nvGrpSpPr>
              <p:cNvPr id="222" name="Group 221"/>
              <p:cNvGrpSpPr/>
              <p:nvPr/>
            </p:nvGrpSpPr>
            <p:grpSpPr>
              <a:xfrm>
                <a:off x="2044736" y="1956480"/>
                <a:ext cx="4912188" cy="279562"/>
                <a:chOff x="2044736" y="1956480"/>
                <a:chExt cx="4912188" cy="279562"/>
              </a:xfrm>
            </p:grpSpPr>
            <p:pic>
              <p:nvPicPr>
                <p:cNvPr id="237" name="Picture 236" descr="x.png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044736" y="1967744"/>
                  <a:ext cx="542194" cy="253584"/>
                </a:xfrm>
                <a:prstGeom prst="rect">
                  <a:avLst/>
                </a:prstGeom>
              </p:spPr>
            </p:pic>
            <p:pic>
              <p:nvPicPr>
                <p:cNvPr id="238" name="Picture 237" descr="z.png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584745" y="1962284"/>
                  <a:ext cx="1512841" cy="256265"/>
                </a:xfrm>
                <a:prstGeom prst="rect">
                  <a:avLst/>
                </a:prstGeom>
              </p:spPr>
            </p:pic>
            <p:pic>
              <p:nvPicPr>
                <p:cNvPr id="239" name="Picture 238" descr="z.png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097587" y="1962282"/>
                  <a:ext cx="1383251" cy="256265"/>
                </a:xfrm>
                <a:prstGeom prst="rect">
                  <a:avLst/>
                </a:prstGeom>
              </p:spPr>
            </p:pic>
            <p:pic>
              <p:nvPicPr>
                <p:cNvPr id="240" name="Picture 239" descr="y.png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27225"/>
                <a:stretch/>
              </p:blipFill>
              <p:spPr>
                <a:xfrm>
                  <a:off x="6038851" y="1956480"/>
                  <a:ext cx="918073" cy="279562"/>
                </a:xfrm>
                <a:prstGeom prst="rect">
                  <a:avLst/>
                </a:prstGeom>
              </p:spPr>
            </p:pic>
          </p:grpSp>
          <p:grpSp>
            <p:nvGrpSpPr>
              <p:cNvPr id="223" name="Group 222"/>
              <p:cNvGrpSpPr/>
              <p:nvPr/>
            </p:nvGrpSpPr>
            <p:grpSpPr>
              <a:xfrm>
                <a:off x="2984500" y="2216150"/>
                <a:ext cx="4410625" cy="861850"/>
                <a:chOff x="2984500" y="2216150"/>
                <a:chExt cx="4410625" cy="861850"/>
              </a:xfrm>
            </p:grpSpPr>
            <p:grpSp>
              <p:nvGrpSpPr>
                <p:cNvPr id="224" name="Group 223"/>
                <p:cNvGrpSpPr/>
                <p:nvPr/>
              </p:nvGrpSpPr>
              <p:grpSpPr>
                <a:xfrm>
                  <a:off x="5762625" y="2555724"/>
                  <a:ext cx="257175" cy="59901"/>
                  <a:chOff x="5702300" y="2465387"/>
                  <a:chExt cx="204469" cy="47625"/>
                </a:xfrm>
              </p:grpSpPr>
              <p:sp>
                <p:nvSpPr>
                  <p:cNvPr id="234" name="Oval 233"/>
                  <p:cNvSpPr/>
                  <p:nvPr/>
                </p:nvSpPr>
                <p:spPr bwMode="auto">
                  <a:xfrm>
                    <a:off x="5702300" y="2465387"/>
                    <a:ext cx="45719" cy="47625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84BD00"/>
                      </a:buClr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</a:endParaRPr>
                  </a:p>
                </p:txBody>
              </p:sp>
              <p:sp>
                <p:nvSpPr>
                  <p:cNvPr id="235" name="Oval 234"/>
                  <p:cNvSpPr/>
                  <p:nvPr/>
                </p:nvSpPr>
                <p:spPr bwMode="auto">
                  <a:xfrm>
                    <a:off x="5781675" y="2465387"/>
                    <a:ext cx="45719" cy="47625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84BD00"/>
                      </a:buClr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</a:endParaRPr>
                  </a:p>
                </p:txBody>
              </p:sp>
              <p:sp>
                <p:nvSpPr>
                  <p:cNvPr id="236" name="Oval 235"/>
                  <p:cNvSpPr/>
                  <p:nvPr/>
                </p:nvSpPr>
                <p:spPr bwMode="auto">
                  <a:xfrm>
                    <a:off x="5861050" y="2465387"/>
                    <a:ext cx="45719" cy="47625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84BD00"/>
                      </a:buClr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</a:endParaRPr>
                  </a:p>
                </p:txBody>
              </p:sp>
            </p:grpSp>
            <p:grpSp>
              <p:nvGrpSpPr>
                <p:cNvPr id="225" name="Group 224"/>
                <p:cNvGrpSpPr/>
                <p:nvPr/>
              </p:nvGrpSpPr>
              <p:grpSpPr>
                <a:xfrm>
                  <a:off x="2984500" y="2216150"/>
                  <a:ext cx="1292775" cy="861850"/>
                  <a:chOff x="1524000" y="2438400"/>
                  <a:chExt cx="1292775" cy="861850"/>
                </a:xfrm>
              </p:grpSpPr>
              <p:pic>
                <p:nvPicPr>
                  <p:cNvPr id="232" name="Picture 231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4000" y="2438400"/>
                    <a:ext cx="1292775" cy="861850"/>
                  </a:xfrm>
                  <a:prstGeom prst="rect">
                    <a:avLst/>
                  </a:prstGeom>
                </p:spPr>
              </p:pic>
              <p:pic>
                <p:nvPicPr>
                  <p:cNvPr id="233" name="Picture 14" descr="DS4243-SSD-Storage.gif"/>
                  <p:cNvPicPr>
                    <a:picLocks noChangeAspect="1"/>
                  </p:cNvPicPr>
                  <p:nvPr/>
                </p:nvPicPr>
                <p:blipFill>
                  <a:blip r:embed="rId11" cstate="print"/>
                  <a:srcRect/>
                  <a:stretch>
                    <a:fillRect/>
                  </a:stretch>
                </p:blipFill>
                <p:spPr bwMode="auto">
                  <a:xfrm>
                    <a:off x="1628774" y="2813050"/>
                    <a:ext cx="1165851" cy="4486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226" name="Group 225"/>
                <p:cNvGrpSpPr/>
                <p:nvPr/>
              </p:nvGrpSpPr>
              <p:grpSpPr>
                <a:xfrm>
                  <a:off x="4410074" y="2216150"/>
                  <a:ext cx="1283251" cy="861850"/>
                  <a:chOff x="1533524" y="2438400"/>
                  <a:chExt cx="1283251" cy="861850"/>
                </a:xfrm>
              </p:grpSpPr>
              <p:pic>
                <p:nvPicPr>
                  <p:cNvPr id="230" name="Picture 229"/>
                  <p:cNvPicPr>
                    <a:picLocks noChangeAspect="1"/>
                  </p:cNvPicPr>
                  <p:nvPr/>
                </p:nvPicPr>
                <p:blipFill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l="737"/>
                  <a:stretch/>
                </p:blipFill>
                <p:spPr>
                  <a:xfrm>
                    <a:off x="1533524" y="2438400"/>
                    <a:ext cx="1283251" cy="861850"/>
                  </a:xfrm>
                  <a:prstGeom prst="rect">
                    <a:avLst/>
                  </a:prstGeom>
                </p:spPr>
              </p:pic>
              <p:pic>
                <p:nvPicPr>
                  <p:cNvPr id="231" name="Picture 14" descr="DS4243-SSD-Storage.gif"/>
                  <p:cNvPicPr>
                    <a:picLocks noChangeAspect="1"/>
                  </p:cNvPicPr>
                  <p:nvPr/>
                </p:nvPicPr>
                <p:blipFill>
                  <a:blip r:embed="rId11" cstate="print"/>
                  <a:srcRect/>
                  <a:stretch>
                    <a:fillRect/>
                  </a:stretch>
                </p:blipFill>
                <p:spPr bwMode="auto">
                  <a:xfrm>
                    <a:off x="1628774" y="2813050"/>
                    <a:ext cx="1165851" cy="4486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227" name="Group 226"/>
                <p:cNvGrpSpPr/>
                <p:nvPr/>
              </p:nvGrpSpPr>
              <p:grpSpPr>
                <a:xfrm>
                  <a:off x="6102350" y="2216150"/>
                  <a:ext cx="1292775" cy="861850"/>
                  <a:chOff x="1524000" y="2438400"/>
                  <a:chExt cx="1292775" cy="861850"/>
                </a:xfrm>
              </p:grpSpPr>
              <p:pic>
                <p:nvPicPr>
                  <p:cNvPr id="228" name="Picture 227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4000" y="2438400"/>
                    <a:ext cx="1292775" cy="861850"/>
                  </a:xfrm>
                  <a:prstGeom prst="rect">
                    <a:avLst/>
                  </a:prstGeom>
                </p:spPr>
              </p:pic>
              <p:pic>
                <p:nvPicPr>
                  <p:cNvPr id="229" name="Picture 14" descr="DS4243-SSD-Storage.gif"/>
                  <p:cNvPicPr>
                    <a:picLocks noChangeAspect="1"/>
                  </p:cNvPicPr>
                  <p:nvPr/>
                </p:nvPicPr>
                <p:blipFill>
                  <a:blip r:embed="rId11" cstate="print"/>
                  <a:srcRect/>
                  <a:stretch>
                    <a:fillRect/>
                  </a:stretch>
                </p:blipFill>
                <p:spPr bwMode="auto">
                  <a:xfrm>
                    <a:off x="1628774" y="2813050"/>
                    <a:ext cx="1165851" cy="4486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</p:grpSp>
        <p:sp>
          <p:nvSpPr>
            <p:cNvPr id="219" name="TextBox 218"/>
            <p:cNvSpPr txBox="1"/>
            <p:nvPr/>
          </p:nvSpPr>
          <p:spPr>
            <a:xfrm>
              <a:off x="3198399" y="3103563"/>
              <a:ext cx="974108" cy="210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All-Flash FAS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595672" y="3103563"/>
              <a:ext cx="974108" cy="210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All-Flash FAS</a:t>
              </a: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6274363" y="3103563"/>
              <a:ext cx="974108" cy="210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All-Flash FAS</a:t>
              </a:r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4646569" y="2190239"/>
            <a:ext cx="1290324" cy="1288154"/>
            <a:chOff x="4408801" y="2916107"/>
            <a:chExt cx="1290324" cy="1288154"/>
          </a:xfrm>
        </p:grpSpPr>
        <p:grpSp>
          <p:nvGrpSpPr>
            <p:cNvPr id="242" name="Group 241"/>
            <p:cNvGrpSpPr/>
            <p:nvPr/>
          </p:nvGrpSpPr>
          <p:grpSpPr>
            <a:xfrm>
              <a:off x="4408801" y="2916107"/>
              <a:ext cx="1290324" cy="1040749"/>
              <a:chOff x="1143000" y="3657600"/>
              <a:chExt cx="1292226" cy="1040749"/>
            </a:xfrm>
          </p:grpSpPr>
          <p:pic>
            <p:nvPicPr>
              <p:cNvPr id="244" name="Picture 243" descr="temp.p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3000" y="3657600"/>
                <a:ext cx="1292226" cy="1040749"/>
              </a:xfrm>
              <a:prstGeom prst="rect">
                <a:avLst/>
              </a:prstGeom>
            </p:spPr>
          </p:pic>
          <p:pic>
            <p:nvPicPr>
              <p:cNvPr id="245" name="Picture 14" descr="DS4243-SSD-Storage.gif"/>
              <p:cNvPicPr>
                <a:picLocks noChangeAspect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238249" y="3766608"/>
                <a:ext cx="1165851" cy="4486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6" name="Picture 14" descr="DS4243-SSD-Storage.gif"/>
              <p:cNvPicPr>
                <a:picLocks noChangeAspect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238249" y="4207933"/>
                <a:ext cx="1165851" cy="4486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3" name="TextBox 242"/>
            <p:cNvSpPr txBox="1"/>
            <p:nvPr/>
          </p:nvSpPr>
          <p:spPr>
            <a:xfrm>
              <a:off x="4585333" y="3993852"/>
              <a:ext cx="974108" cy="210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" pitchFamily="2" charset="2"/>
                <a:buNone/>
              </a:pPr>
              <a:r>
                <a:rPr lang="en-US" sz="900" b="1" dirty="0" smtClean="0">
                  <a:solidFill>
                    <a:srgbClr val="000000"/>
                  </a:solidFill>
                  <a:latin typeface="Arial"/>
                  <a:ea typeface="+mn-ea"/>
                </a:rPr>
                <a:t>All-Flash FAS</a:t>
              </a:r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4596855" y="1487108"/>
            <a:ext cx="3076763" cy="2270124"/>
            <a:chOff x="4359087" y="2212976"/>
            <a:chExt cx="3076763" cy="2270124"/>
          </a:xfrm>
        </p:grpSpPr>
        <p:sp>
          <p:nvSpPr>
            <p:cNvPr id="248" name="Rectangle 247"/>
            <p:cNvSpPr/>
            <p:nvPr/>
          </p:nvSpPr>
          <p:spPr bwMode="auto">
            <a:xfrm>
              <a:off x="4359087" y="2219326"/>
              <a:ext cx="1384487" cy="2263774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 2" pitchFamily="18" charset="2"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6038662" y="2212976"/>
              <a:ext cx="1397188" cy="1978024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 2" pitchFamily="18" charset="2"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</p:grpSp>
      <p:sp>
        <p:nvSpPr>
          <p:cNvPr id="250" name="Line 20"/>
          <p:cNvSpPr>
            <a:spLocks noChangeShapeType="1"/>
          </p:cNvSpPr>
          <p:nvPr/>
        </p:nvSpPr>
        <p:spPr bwMode="auto">
          <a:xfrm rot="5400000" flipH="1" flipV="1">
            <a:off x="4812547" y="102863"/>
            <a:ext cx="1" cy="8423277"/>
          </a:xfrm>
          <a:prstGeom prst="line">
            <a:avLst/>
          </a:prstGeom>
          <a:noFill/>
          <a:ln w="9525" cap="rnd">
            <a:solidFill>
              <a:srgbClr val="0067C5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grpSp>
        <p:nvGrpSpPr>
          <p:cNvPr id="251" name="Group 250"/>
          <p:cNvGrpSpPr/>
          <p:nvPr/>
        </p:nvGrpSpPr>
        <p:grpSpPr>
          <a:xfrm>
            <a:off x="1734957" y="588112"/>
            <a:ext cx="5476533" cy="523220"/>
            <a:chOff x="3704054" y="3260411"/>
            <a:chExt cx="4776744" cy="456363"/>
          </a:xfrm>
        </p:grpSpPr>
        <p:cxnSp>
          <p:nvCxnSpPr>
            <p:cNvPr id="252" name="Straight Arrow Connector 251"/>
            <p:cNvCxnSpPr/>
            <p:nvPr/>
          </p:nvCxnSpPr>
          <p:spPr bwMode="auto">
            <a:xfrm>
              <a:off x="3704054" y="3551238"/>
              <a:ext cx="4776744" cy="0"/>
            </a:xfrm>
            <a:prstGeom prst="straightConnector1">
              <a:avLst/>
            </a:prstGeom>
            <a:solidFill>
              <a:srgbClr val="0067C5"/>
            </a:solidFill>
            <a:ln w="38100" cap="flat" cmpd="sng" algn="ctr">
              <a:solidFill>
                <a:srgbClr val="9EA2A2"/>
              </a:solidFill>
              <a:prstDash val="solid"/>
              <a:round/>
              <a:headEnd type="triangle" w="lg" len="lg"/>
              <a:tailEnd type="triangle" w="lg" len="lg"/>
            </a:ln>
            <a:effectLst/>
          </p:spPr>
        </p:cxnSp>
        <p:sp>
          <p:nvSpPr>
            <p:cNvPr id="253" name="TextBox 252"/>
            <p:cNvSpPr txBox="1"/>
            <p:nvPr/>
          </p:nvSpPr>
          <p:spPr>
            <a:xfrm>
              <a:off x="4977346" y="3260411"/>
              <a:ext cx="2877591" cy="456363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lang="sl-SI" sz="1400" kern="0" dirty="0" smtClean="0">
                  <a:solidFill>
                    <a:srgbClr val="000000"/>
                  </a:solidFill>
                  <a:latin typeface="Arial"/>
                  <a:ea typeface="+mn-ea"/>
                </a:rPr>
                <a:t>Širitev z dodajanjem krmilnikov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/>
              </a:r>
              <a:b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</a:b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(</a:t>
              </a:r>
              <a:r>
                <a:rPr kumimoji="0" lang="sl-SI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do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 12 HA pa</a:t>
              </a:r>
              <a:r>
                <a:rPr kumimoji="0" lang="sl-SI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rov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 - 24 </a:t>
              </a:r>
              <a:r>
                <a:rPr kumimoji="0" lang="sl-SI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krmilnikov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)</a:t>
              </a:r>
            </a:p>
          </p:txBody>
        </p:sp>
      </p:grpSp>
      <p:sp>
        <p:nvSpPr>
          <p:cNvPr id="254" name="TextBox 253"/>
          <p:cNvSpPr txBox="1"/>
          <p:nvPr/>
        </p:nvSpPr>
        <p:spPr>
          <a:xfrm>
            <a:off x="1542214" y="3846132"/>
            <a:ext cx="6427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" pitchFamily="2" charset="2"/>
              <a:buNone/>
            </a:pPr>
            <a:r>
              <a:rPr lang="en-US" dirty="0" smtClean="0">
                <a:solidFill>
                  <a:srgbClr val="0067C5"/>
                </a:solidFill>
                <a:latin typeface="Arial"/>
                <a:ea typeface="+mn-ea"/>
              </a:rPr>
              <a:t>&gt;4</a:t>
            </a:r>
            <a:r>
              <a:rPr lang="sl-SI" dirty="0" smtClean="0">
                <a:solidFill>
                  <a:srgbClr val="0067C5"/>
                </a:solidFill>
                <a:latin typeface="Arial"/>
                <a:ea typeface="+mn-ea"/>
              </a:rPr>
              <a:t>M </a:t>
            </a:r>
            <a:r>
              <a:rPr lang="en-US" dirty="0" smtClean="0">
                <a:solidFill>
                  <a:srgbClr val="0067C5"/>
                </a:solidFill>
                <a:latin typeface="Arial"/>
                <a:ea typeface="+mn-ea"/>
              </a:rPr>
              <a:t>IOPS </a:t>
            </a:r>
            <a:r>
              <a:rPr lang="sl-SI" dirty="0" smtClean="0">
                <a:solidFill>
                  <a:srgbClr val="0067C5"/>
                </a:solidFill>
                <a:latin typeface="Arial"/>
                <a:ea typeface="+mn-ea"/>
              </a:rPr>
              <a:t>in </a:t>
            </a:r>
            <a:r>
              <a:rPr lang="en-US" dirty="0" smtClean="0">
                <a:solidFill>
                  <a:srgbClr val="0067C5"/>
                </a:solidFill>
                <a:latin typeface="Arial"/>
                <a:ea typeface="+mn-ea"/>
              </a:rPr>
              <a:t>5PB all-flash </a:t>
            </a:r>
            <a:r>
              <a:rPr lang="sl-SI" dirty="0" smtClean="0">
                <a:solidFill>
                  <a:srgbClr val="0067C5"/>
                </a:solidFill>
                <a:latin typeface="Arial"/>
                <a:ea typeface="+mn-ea"/>
              </a:rPr>
              <a:t>kapacitet</a:t>
            </a:r>
            <a:endParaRPr lang="en-US" dirty="0">
              <a:solidFill>
                <a:srgbClr val="0067C5"/>
              </a:solidFill>
              <a:latin typeface="Arial"/>
              <a:ea typeface="+mn-ea"/>
            </a:endParaRPr>
          </a:p>
        </p:txBody>
      </p:sp>
      <p:grpSp>
        <p:nvGrpSpPr>
          <p:cNvPr id="255" name="Group 254"/>
          <p:cNvGrpSpPr/>
          <p:nvPr/>
        </p:nvGrpSpPr>
        <p:grpSpPr>
          <a:xfrm>
            <a:off x="467544" y="945771"/>
            <a:ext cx="1092755" cy="2130542"/>
            <a:chOff x="2608115" y="3743819"/>
            <a:chExt cx="953123" cy="1858302"/>
          </a:xfrm>
        </p:grpSpPr>
        <p:cxnSp>
          <p:nvCxnSpPr>
            <p:cNvPr id="256" name="Straight Arrow Connector 255"/>
            <p:cNvCxnSpPr/>
            <p:nvPr/>
          </p:nvCxnSpPr>
          <p:spPr bwMode="auto">
            <a:xfrm flipH="1" flipV="1">
              <a:off x="3155985" y="3743819"/>
              <a:ext cx="1818" cy="1858302"/>
            </a:xfrm>
            <a:prstGeom prst="straightConnector1">
              <a:avLst/>
            </a:prstGeom>
            <a:solidFill>
              <a:srgbClr val="0067C5"/>
            </a:solidFill>
            <a:ln w="38100" cap="flat" cmpd="sng" algn="ctr">
              <a:solidFill>
                <a:srgbClr val="9EA2A2"/>
              </a:solidFill>
              <a:prstDash val="solid"/>
              <a:round/>
              <a:headEnd type="triangle" w="lg" len="lg"/>
              <a:tailEnd type="triangle" w="lg" len="lg"/>
            </a:ln>
            <a:effectLst/>
          </p:spPr>
        </p:cxnSp>
        <p:sp>
          <p:nvSpPr>
            <p:cNvPr id="257" name="TextBox 256"/>
            <p:cNvSpPr txBox="1"/>
            <p:nvPr/>
          </p:nvSpPr>
          <p:spPr>
            <a:xfrm>
              <a:off x="2608115" y="4284880"/>
              <a:ext cx="953123" cy="659887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lIns="0" r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Tx/>
                <a:buNone/>
                <a:tabLst/>
                <a:defRPr/>
              </a:pPr>
              <a:r>
                <a:rPr kumimoji="0" lang="sl-SI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</a:rPr>
                <a:t>Nadgradnja posameznih krmilnikov</a:t>
              </a: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</p:grpSp>
      <p:sp>
        <p:nvSpPr>
          <p:cNvPr id="258" name="Content Placeholder 82"/>
          <p:cNvSpPr txBox="1">
            <a:spLocks/>
          </p:cNvSpPr>
          <p:nvPr/>
        </p:nvSpPr>
        <p:spPr bwMode="auto">
          <a:xfrm>
            <a:off x="575905" y="4395975"/>
            <a:ext cx="8700029" cy="397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98450" indent="-298450" algn="l" rtl="0" eaLnBrk="0" fontAlgn="base" hangingPunct="0">
              <a:spcBef>
                <a:spcPts val="676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6588" indent="-336550" algn="l" rtl="0" eaLnBrk="0" fontAlgn="base" hangingPunct="0"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2200">
                <a:solidFill>
                  <a:schemeClr val="tx1"/>
                </a:solidFill>
                <a:latin typeface="+mn-lt"/>
              </a:defRPr>
            </a:lvl2pPr>
            <a:lvl3pPr marL="927100" indent="-288925" algn="l" rtl="0" eaLnBrk="0" fontAlgn="base" hangingPunct="0">
              <a:spcBef>
                <a:spcPts val="3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3pPr>
            <a:lvl4pPr marL="1236663" indent="-307975" algn="l" rtl="0" eaLnBrk="0" fontAlgn="base" hangingPunct="0"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04950" indent="-266700" algn="l" rtl="0" eaLnBrk="0" fontAlgn="base" hangingPunct="0">
              <a:spcBef>
                <a:spcPts val="30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5pPr>
            <a:lvl6pPr marL="19621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6pPr>
            <a:lvl7pPr marL="24193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7pPr>
            <a:lvl8pPr marL="28765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8pPr>
            <a:lvl9pPr marL="33337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27013" indent="-227013" defTabSz="914400">
              <a:lnSpc>
                <a:spcPct val="90000"/>
              </a:lnSpc>
              <a:buClr>
                <a:srgbClr val="0067C5"/>
              </a:buClr>
              <a:buSzTx/>
              <a:buFont typeface="Wingdings" charset="2"/>
              <a:buChar char="§"/>
            </a:pPr>
            <a:r>
              <a:rPr lang="en-US" sz="2000" spc="-10" dirty="0">
                <a:solidFill>
                  <a:srgbClr val="000000"/>
                </a:solidFill>
                <a:latin typeface="Arial"/>
              </a:rPr>
              <a:t>NetApp</a:t>
            </a:r>
            <a:r>
              <a:rPr lang="en-US" sz="1400" spc="-10" baseline="50000" dirty="0">
                <a:solidFill>
                  <a:srgbClr val="000000"/>
                </a:solidFill>
                <a:latin typeface="Arial"/>
                <a:cs typeface="Arial"/>
              </a:rPr>
              <a:t>®</a:t>
            </a:r>
            <a:r>
              <a:rPr lang="en-US" sz="2000" spc="-10" dirty="0">
                <a:solidFill>
                  <a:srgbClr val="000000"/>
                </a:solidFill>
                <a:latin typeface="Arial"/>
              </a:rPr>
              <a:t> all-flash FAS: </a:t>
            </a:r>
            <a:r>
              <a:rPr lang="sl-SI" sz="2000" spc="-10" dirty="0" smtClean="0">
                <a:solidFill>
                  <a:srgbClr val="0067C5"/>
                </a:solidFill>
                <a:latin typeface="Arial"/>
              </a:rPr>
              <a:t>optimiziran za najzahtevnejše</a:t>
            </a:r>
            <a:r>
              <a:rPr lang="en-US" sz="2000" spc="-10" dirty="0" smtClean="0">
                <a:solidFill>
                  <a:srgbClr val="0067C5"/>
                </a:solidFill>
                <a:latin typeface="Arial"/>
              </a:rPr>
              <a:t> </a:t>
            </a:r>
            <a:r>
              <a:rPr lang="sl-SI" sz="2000" spc="-10" dirty="0" smtClean="0">
                <a:solidFill>
                  <a:prstClr val="black"/>
                </a:solidFill>
                <a:latin typeface="Arial"/>
              </a:rPr>
              <a:t>obremenitve</a:t>
            </a:r>
            <a:endParaRPr lang="en-US" sz="2000" dirty="0" smtClea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59" name="Group 258"/>
          <p:cNvGrpSpPr/>
          <p:nvPr/>
        </p:nvGrpSpPr>
        <p:grpSpPr>
          <a:xfrm>
            <a:off x="1818918" y="1487107"/>
            <a:ext cx="1286425" cy="861850"/>
            <a:chOff x="1530350" y="2438400"/>
            <a:chExt cx="1286425" cy="861850"/>
          </a:xfrm>
        </p:grpSpPr>
        <p:pic>
          <p:nvPicPr>
            <p:cNvPr id="260" name="Picture 25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92"/>
            <a:stretch/>
          </p:blipFill>
          <p:spPr>
            <a:xfrm>
              <a:off x="1530350" y="2438400"/>
              <a:ext cx="1286425" cy="861850"/>
            </a:xfrm>
            <a:prstGeom prst="rect">
              <a:avLst/>
            </a:prstGeom>
          </p:spPr>
        </p:pic>
        <p:pic>
          <p:nvPicPr>
            <p:cNvPr id="261" name="Picture 14" descr="DS4243-SSD-Storage.g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628774" y="2813050"/>
              <a:ext cx="1165851" cy="448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2" name="TextBox 261"/>
          <p:cNvSpPr txBox="1"/>
          <p:nvPr/>
        </p:nvSpPr>
        <p:spPr>
          <a:xfrm>
            <a:off x="1969735" y="2383267"/>
            <a:ext cx="974108" cy="2104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D00"/>
              </a:buClr>
              <a:buSzTx/>
              <a:buFont typeface="Wingdings" pitchFamily="2" charset="2"/>
              <a:buNone/>
            </a:pPr>
            <a:r>
              <a:rPr lang="en-US" sz="900" b="1" dirty="0" smtClean="0">
                <a:solidFill>
                  <a:srgbClr val="000000"/>
                </a:solidFill>
                <a:latin typeface="Arial"/>
                <a:ea typeface="+mn-ea"/>
              </a:rPr>
              <a:t>All-Flash FAS</a:t>
            </a:r>
          </a:p>
        </p:txBody>
      </p:sp>
      <p:sp>
        <p:nvSpPr>
          <p:cNvPr id="263" name="Content Placeholder 82"/>
          <p:cNvSpPr txBox="1">
            <a:spLocks/>
          </p:cNvSpPr>
          <p:nvPr/>
        </p:nvSpPr>
        <p:spPr bwMode="auto">
          <a:xfrm>
            <a:off x="575906" y="4827353"/>
            <a:ext cx="8542925" cy="71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98450" indent="-298450" algn="l" rtl="0" eaLnBrk="0" fontAlgn="base" hangingPunct="0">
              <a:spcBef>
                <a:spcPts val="676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6588" indent="-336550" algn="l" rtl="0" eaLnBrk="0" fontAlgn="base" hangingPunct="0"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2200">
                <a:solidFill>
                  <a:schemeClr val="tx1"/>
                </a:solidFill>
                <a:latin typeface="+mn-lt"/>
              </a:defRPr>
            </a:lvl2pPr>
            <a:lvl3pPr marL="927100" indent="-288925" algn="l" rtl="0" eaLnBrk="0" fontAlgn="base" hangingPunct="0">
              <a:spcBef>
                <a:spcPts val="3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3pPr>
            <a:lvl4pPr marL="1236663" indent="-307975" algn="l" rtl="0" eaLnBrk="0" fontAlgn="base" hangingPunct="0"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04950" indent="-266700" algn="l" rtl="0" eaLnBrk="0" fontAlgn="base" hangingPunct="0">
              <a:spcBef>
                <a:spcPts val="300"/>
              </a:spcBef>
              <a:spcAft>
                <a:spcPct val="0"/>
              </a:spcAft>
              <a:buFont typeface="Wingdings 2" pitchFamily="18" charset="2"/>
              <a:buChar char="¡"/>
              <a:defRPr sz="1800">
                <a:solidFill>
                  <a:schemeClr val="tx1"/>
                </a:solidFill>
                <a:latin typeface="+mn-lt"/>
              </a:defRPr>
            </a:lvl5pPr>
            <a:lvl6pPr marL="19621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6pPr>
            <a:lvl7pPr marL="24193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7pPr>
            <a:lvl8pPr marL="28765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8pPr>
            <a:lvl9pPr marL="3333750" indent="-266700" algn="l" rtl="0" fontAlgn="base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27013" indent="-227013" defTabSz="914400">
              <a:lnSpc>
                <a:spcPct val="90000"/>
              </a:lnSpc>
              <a:buClr>
                <a:srgbClr val="0067C5"/>
              </a:buClr>
              <a:buSzTx/>
              <a:buFont typeface="Wingdings" charset="2"/>
              <a:buChar char="§"/>
            </a:pPr>
            <a:r>
              <a:rPr lang="sl-SI" sz="2000" dirty="0" smtClean="0">
                <a:solidFill>
                  <a:srgbClr val="0067C5"/>
                </a:solidFill>
                <a:latin typeface="Arial"/>
              </a:rPr>
              <a:t>Povečanje </a:t>
            </a:r>
            <a:r>
              <a:rPr lang="en-US" sz="2000" dirty="0" smtClean="0">
                <a:solidFill>
                  <a:srgbClr val="0067C5"/>
                </a:solidFill>
                <a:latin typeface="Arial"/>
              </a:rPr>
              <a:t>ROI </a:t>
            </a:r>
            <a:r>
              <a:rPr lang="sl-SI" sz="2000" dirty="0" smtClean="0">
                <a:solidFill>
                  <a:srgbClr val="0067C5"/>
                </a:solidFill>
                <a:latin typeface="Arial"/>
              </a:rPr>
              <a:t>in fleksibilnosti</a:t>
            </a:r>
            <a:r>
              <a:rPr lang="sl-SI" sz="2000" dirty="0" smtClean="0">
                <a:solidFill>
                  <a:prstClr val="black"/>
                </a:solidFill>
                <a:latin typeface="Arial"/>
              </a:rPr>
              <a:t> s tehnologijo, ki sočasno podpira mešano diskovno polje s homogeno </a:t>
            </a:r>
            <a:r>
              <a:rPr lang="sl-SI" sz="2000" dirty="0" err="1" smtClean="0">
                <a:solidFill>
                  <a:prstClr val="black"/>
                </a:solidFill>
                <a:latin typeface="Arial"/>
              </a:rPr>
              <a:t>All</a:t>
            </a:r>
            <a:r>
              <a:rPr lang="sl-SI" sz="2000" dirty="0" smtClean="0">
                <a:solidFill>
                  <a:prstClr val="black"/>
                </a:solidFill>
                <a:latin typeface="Arial"/>
              </a:rPr>
              <a:t>-</a:t>
            </a:r>
            <a:r>
              <a:rPr lang="sl-SI" sz="2000" dirty="0" err="1" smtClean="0">
                <a:solidFill>
                  <a:prstClr val="black"/>
                </a:solidFill>
                <a:latin typeface="Arial"/>
              </a:rPr>
              <a:t>Flash</a:t>
            </a:r>
            <a:r>
              <a:rPr lang="sl-SI" sz="2000" dirty="0" smtClean="0">
                <a:solidFill>
                  <a:prstClr val="black"/>
                </a:solidFill>
                <a:latin typeface="Arial"/>
              </a:rPr>
              <a:t> tehnologijo</a:t>
            </a:r>
            <a:endParaRPr lang="en-US" sz="2000" dirty="0" smtClean="0">
              <a:solidFill>
                <a:prstClr val="black"/>
              </a:solidFill>
              <a:latin typeface="Arial"/>
            </a:endParaRPr>
          </a:p>
          <a:p>
            <a:pPr marL="227013" indent="-227013" defTabSz="914400">
              <a:lnSpc>
                <a:spcPct val="90000"/>
              </a:lnSpc>
              <a:buClr>
                <a:srgbClr val="0067C5"/>
              </a:buClr>
              <a:buSzTx/>
              <a:buFont typeface="Wingdings" charset="2"/>
              <a:buChar char="§"/>
            </a:pPr>
            <a:r>
              <a:rPr lang="sl-SI" sz="2000" dirty="0" smtClean="0">
                <a:solidFill>
                  <a:srgbClr val="0067C5"/>
                </a:solidFill>
                <a:latin typeface="Arial"/>
              </a:rPr>
              <a:t>Brez razlike</a:t>
            </a:r>
            <a:r>
              <a:rPr lang="en-US" sz="2000" dirty="0" smtClean="0">
                <a:solidFill>
                  <a:srgbClr val="0067C5"/>
                </a:solidFill>
                <a:latin typeface="Arial"/>
              </a:rPr>
              <a:t> </a:t>
            </a:r>
            <a:r>
              <a:rPr lang="sl-SI" sz="2000" dirty="0" smtClean="0">
                <a:solidFill>
                  <a:srgbClr val="000000"/>
                </a:solidFill>
                <a:latin typeface="Arial"/>
              </a:rPr>
              <a:t>pri upravljanju z </a:t>
            </a: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all-flash </a:t>
            </a:r>
            <a:r>
              <a:rPr lang="sl-SI" sz="2000" dirty="0" smtClean="0">
                <a:solidFill>
                  <a:srgbClr val="000000"/>
                </a:solidFill>
                <a:latin typeface="Arial"/>
              </a:rPr>
              <a:t>in hibridnimi sistemi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 marL="227013" indent="-227013" defTabSz="914400">
              <a:lnSpc>
                <a:spcPct val="90000"/>
              </a:lnSpc>
              <a:buClr>
                <a:srgbClr val="0067C5"/>
              </a:buClr>
              <a:buSzTx/>
              <a:buFont typeface="Wingdings" charset="2"/>
              <a:buChar char="§"/>
            </a:pPr>
            <a:endParaRPr lang="en-US" sz="2000" dirty="0" smtClean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buClr>
                <a:srgbClr val="84BD00"/>
              </a:buClr>
              <a:buSzTx/>
            </a:pPr>
            <a:endParaRPr lang="en-US" sz="2000" dirty="0" smtClean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buClr>
                <a:srgbClr val="84BD00"/>
              </a:buClr>
              <a:buSzTx/>
            </a:pPr>
            <a:endParaRPr lang="en-US" sz="2000" dirty="0" smtClean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buClr>
                <a:srgbClr val="84BD00"/>
              </a:buClr>
              <a:buSzTx/>
            </a:pPr>
            <a:endParaRPr lang="en-US" sz="2000" dirty="0" smtClea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4" name="Group 263"/>
          <p:cNvGrpSpPr/>
          <p:nvPr/>
        </p:nvGrpSpPr>
        <p:grpSpPr>
          <a:xfrm>
            <a:off x="1821348" y="1490282"/>
            <a:ext cx="1296889" cy="1180681"/>
            <a:chOff x="3923555" y="3295650"/>
            <a:chExt cx="1296889" cy="1180681"/>
          </a:xfrm>
        </p:grpSpPr>
        <p:pic>
          <p:nvPicPr>
            <p:cNvPr id="265" name="Picture 26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3555" y="3295650"/>
              <a:ext cx="1296889" cy="1180681"/>
            </a:xfrm>
            <a:prstGeom prst="rect">
              <a:avLst/>
            </a:prstGeom>
          </p:spPr>
        </p:pic>
        <p:pic>
          <p:nvPicPr>
            <p:cNvPr id="266" name="Picture 14" descr="DS4243-SSD-Storage.g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025899" y="3985683"/>
              <a:ext cx="1165851" cy="448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7" name="Group 266"/>
          <p:cNvGrpSpPr/>
          <p:nvPr/>
        </p:nvGrpSpPr>
        <p:grpSpPr>
          <a:xfrm>
            <a:off x="1825268" y="2512632"/>
            <a:ext cx="1292226" cy="1273434"/>
            <a:chOff x="1587500" y="3238500"/>
            <a:chExt cx="1292226" cy="1273434"/>
          </a:xfrm>
        </p:grpSpPr>
        <p:grpSp>
          <p:nvGrpSpPr>
            <p:cNvPr id="268" name="Group 267"/>
            <p:cNvGrpSpPr/>
            <p:nvPr/>
          </p:nvGrpSpPr>
          <p:grpSpPr>
            <a:xfrm>
              <a:off x="1587500" y="3238500"/>
              <a:ext cx="1292226" cy="1040749"/>
              <a:chOff x="1143000" y="3657600"/>
              <a:chExt cx="1292226" cy="1040749"/>
            </a:xfrm>
          </p:grpSpPr>
          <p:pic>
            <p:nvPicPr>
              <p:cNvPr id="270" name="Picture 269" descr="temp.p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43000" y="3657600"/>
                <a:ext cx="1292226" cy="1040749"/>
              </a:xfrm>
              <a:prstGeom prst="rect">
                <a:avLst/>
              </a:prstGeom>
            </p:spPr>
          </p:pic>
          <p:pic>
            <p:nvPicPr>
              <p:cNvPr id="271" name="Picture 14" descr="DS4243-SSD-Storage.gif"/>
              <p:cNvPicPr>
                <a:picLocks noChangeAspect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238249" y="3766608"/>
                <a:ext cx="1165851" cy="4486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72" name="Picture 14" descr="DS4243-SSD-Storage.gif"/>
              <p:cNvPicPr>
                <a:picLocks noChangeAspect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238249" y="4207933"/>
                <a:ext cx="1165851" cy="4486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9" name="TextBox 268"/>
            <p:cNvSpPr txBox="1"/>
            <p:nvPr/>
          </p:nvSpPr>
          <p:spPr>
            <a:xfrm>
              <a:off x="1757191" y="4301525"/>
              <a:ext cx="974108" cy="210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" pitchFamily="2" charset="2"/>
                <a:buNone/>
              </a:pPr>
              <a:r>
                <a:rPr lang="en-US" sz="900" b="1" dirty="0" smtClean="0">
                  <a:solidFill>
                    <a:srgbClr val="000000"/>
                  </a:solidFill>
                  <a:latin typeface="Arial"/>
                  <a:ea typeface="+mn-ea"/>
                </a:rPr>
                <a:t>All-Flash FAS</a:t>
              </a:r>
            </a:p>
          </p:txBody>
        </p:sp>
      </p:grpSp>
      <p:grpSp>
        <p:nvGrpSpPr>
          <p:cNvPr id="273" name="Group 272"/>
          <p:cNvGrpSpPr/>
          <p:nvPr/>
        </p:nvGrpSpPr>
        <p:grpSpPr>
          <a:xfrm>
            <a:off x="4642177" y="1490282"/>
            <a:ext cx="1294715" cy="2289237"/>
            <a:chOff x="4404409" y="2216150"/>
            <a:chExt cx="1294715" cy="2289237"/>
          </a:xfrm>
        </p:grpSpPr>
        <p:grpSp>
          <p:nvGrpSpPr>
            <p:cNvPr id="274" name="Group 273"/>
            <p:cNvGrpSpPr/>
            <p:nvPr/>
          </p:nvGrpSpPr>
          <p:grpSpPr>
            <a:xfrm>
              <a:off x="4404409" y="2216150"/>
              <a:ext cx="1294715" cy="2289237"/>
              <a:chOff x="4404409" y="2216150"/>
              <a:chExt cx="1294715" cy="2289237"/>
            </a:xfrm>
          </p:grpSpPr>
          <p:grpSp>
            <p:nvGrpSpPr>
              <p:cNvPr id="276" name="Group 275"/>
              <p:cNvGrpSpPr/>
              <p:nvPr/>
            </p:nvGrpSpPr>
            <p:grpSpPr>
              <a:xfrm>
                <a:off x="4404409" y="2216150"/>
                <a:ext cx="1294715" cy="2053221"/>
                <a:chOff x="4404409" y="2216150"/>
                <a:chExt cx="1294715" cy="2053221"/>
              </a:xfrm>
            </p:grpSpPr>
            <p:pic>
              <p:nvPicPr>
                <p:cNvPr id="278" name="Picture 277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04409" y="2216150"/>
                  <a:ext cx="1294715" cy="1178702"/>
                </a:xfrm>
                <a:prstGeom prst="rect">
                  <a:avLst/>
                </a:prstGeom>
              </p:spPr>
            </p:pic>
            <p:pic>
              <p:nvPicPr>
                <p:cNvPr id="279" name="Picture 278" descr="temp.png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06261" y="3228110"/>
                  <a:ext cx="1292863" cy="1041261"/>
                </a:xfrm>
                <a:prstGeom prst="rect">
                  <a:avLst/>
                </a:prstGeom>
              </p:spPr>
            </p:pic>
          </p:grpSp>
          <p:sp>
            <p:nvSpPr>
              <p:cNvPr id="277" name="TextBox 276"/>
              <p:cNvSpPr txBox="1"/>
              <p:nvPr/>
            </p:nvSpPr>
            <p:spPr>
              <a:xfrm>
                <a:off x="4578787" y="4294978"/>
                <a:ext cx="974108" cy="2104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4BD00"/>
                  </a:buClr>
                  <a:buSzTx/>
                  <a:buFont typeface="Wingdings" pitchFamily="2" charset="2"/>
                  <a:buNone/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/>
                    <a:ea typeface="+mn-ea"/>
                  </a:rPr>
                  <a:t>Hybrid FAS</a:t>
                </a:r>
              </a:p>
            </p:txBody>
          </p:sp>
        </p:grpSp>
        <p:pic>
          <p:nvPicPr>
            <p:cNvPr id="275" name="Picture 14" descr="DS4243-SSD-Storage.g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518416" y="3788833"/>
              <a:ext cx="1165851" cy="448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0" name="Group 279"/>
          <p:cNvGrpSpPr/>
          <p:nvPr/>
        </p:nvGrpSpPr>
        <p:grpSpPr>
          <a:xfrm>
            <a:off x="6330593" y="1490282"/>
            <a:ext cx="1308099" cy="2016131"/>
            <a:chOff x="6092825" y="2216150"/>
            <a:chExt cx="1308099" cy="2016131"/>
          </a:xfrm>
        </p:grpSpPr>
        <p:grpSp>
          <p:nvGrpSpPr>
            <p:cNvPr id="281" name="Group 280"/>
            <p:cNvGrpSpPr/>
            <p:nvPr/>
          </p:nvGrpSpPr>
          <p:grpSpPr>
            <a:xfrm>
              <a:off x="6092825" y="2216150"/>
              <a:ext cx="1308099" cy="2016131"/>
              <a:chOff x="6092825" y="2216150"/>
              <a:chExt cx="1308099" cy="2016131"/>
            </a:xfrm>
          </p:grpSpPr>
          <p:grpSp>
            <p:nvGrpSpPr>
              <p:cNvPr id="283" name="Group 282"/>
              <p:cNvGrpSpPr/>
              <p:nvPr/>
            </p:nvGrpSpPr>
            <p:grpSpPr>
              <a:xfrm>
                <a:off x="6092825" y="2216150"/>
                <a:ext cx="1308099" cy="1780625"/>
                <a:chOff x="6092825" y="2216150"/>
                <a:chExt cx="1308099" cy="1780625"/>
              </a:xfrm>
            </p:grpSpPr>
            <p:pic>
              <p:nvPicPr>
                <p:cNvPr id="285" name="Picture 284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592"/>
                <a:stretch/>
              </p:blipFill>
              <p:spPr>
                <a:xfrm>
                  <a:off x="6092825" y="2216150"/>
                  <a:ext cx="1306664" cy="876300"/>
                </a:xfrm>
                <a:prstGeom prst="rect">
                  <a:avLst/>
                </a:prstGeom>
              </p:spPr>
            </p:pic>
            <p:pic>
              <p:nvPicPr>
                <p:cNvPr id="286" name="Picture 285" descr="temp.png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94499" y="2926176"/>
                  <a:ext cx="1306425" cy="1070599"/>
                </a:xfrm>
                <a:prstGeom prst="rect">
                  <a:avLst/>
                </a:prstGeom>
              </p:spPr>
            </p:pic>
          </p:grpSp>
          <p:sp>
            <p:nvSpPr>
              <p:cNvPr id="284" name="TextBox 283"/>
              <p:cNvSpPr txBox="1"/>
              <p:nvPr/>
            </p:nvSpPr>
            <p:spPr>
              <a:xfrm>
                <a:off x="6308924" y="4021872"/>
                <a:ext cx="974108" cy="2104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4BD00"/>
                  </a:buClr>
                  <a:buSzTx/>
                  <a:buFont typeface="Wingdings" pitchFamily="2" charset="2"/>
                  <a:buNone/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/>
                    <a:ea typeface="+mn-ea"/>
                  </a:rPr>
                  <a:t>Hybrid FAS</a:t>
                </a:r>
              </a:p>
            </p:txBody>
          </p:sp>
        </p:grpSp>
        <p:pic>
          <p:nvPicPr>
            <p:cNvPr id="282" name="Picture 14" descr="DS4243-SSD-Storage.g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207123" y="3509979"/>
              <a:ext cx="1165851" cy="448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60459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54" grpId="0"/>
      <p:bldP spid="258" grpId="0"/>
      <p:bldP spid="262" grpId="0"/>
      <p:bldP spid="2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Osnovni element infrastrukture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Content Placeholder 14"/>
          <p:cNvSpPr txBox="1">
            <a:spLocks/>
          </p:cNvSpPr>
          <p:nvPr/>
        </p:nvSpPr>
        <p:spPr>
          <a:xfrm>
            <a:off x="5289831" y="1754187"/>
            <a:ext cx="3579532" cy="3045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Osnovne zahteve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Standardiziran podatkovni modul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Varno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multi-tenancy</a:t>
            </a: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okolje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Virtualna sistemska sredstva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Učinkovit prenos podatkov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Napredno upravljanje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43608" y="4058046"/>
            <a:ext cx="3390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4BD00"/>
              </a:buClr>
              <a:buSzTx/>
              <a:buFontTx/>
              <a:buNone/>
            </a:pPr>
            <a:r>
              <a:rPr lang="sl-SI" dirty="0" smtClean="0">
                <a:solidFill>
                  <a:srgbClr val="0067C5"/>
                </a:solidFill>
                <a:latin typeface="Arial"/>
                <a:ea typeface="+mn-ea"/>
              </a:rPr>
              <a:t>Brezprekinitveno upravljanje</a:t>
            </a:r>
            <a:endParaRPr lang="en-US" dirty="0" smtClean="0">
              <a:solidFill>
                <a:srgbClr val="0067C5"/>
              </a:solidFill>
              <a:latin typeface="Arial"/>
              <a:ea typeface="+mn-ea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4BD00"/>
              </a:buClr>
              <a:buSzTx/>
              <a:buFontTx/>
              <a:buNone/>
            </a:pPr>
            <a:r>
              <a:rPr lang="sl-SI" dirty="0" smtClean="0">
                <a:solidFill>
                  <a:srgbClr val="0067C5"/>
                </a:solidFill>
                <a:latin typeface="Arial"/>
                <a:ea typeface="+mn-ea"/>
              </a:rPr>
              <a:t>Učinkovitost</a:t>
            </a:r>
            <a:endParaRPr lang="en-US" dirty="0">
              <a:solidFill>
                <a:srgbClr val="0067C5"/>
              </a:solidFill>
              <a:latin typeface="Arial"/>
              <a:ea typeface="+mn-ea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4BD00"/>
              </a:buClr>
              <a:buSzTx/>
              <a:buFontTx/>
              <a:buNone/>
            </a:pPr>
            <a:r>
              <a:rPr lang="sl-SI" dirty="0" smtClean="0">
                <a:solidFill>
                  <a:srgbClr val="0067C5"/>
                </a:solidFill>
                <a:latin typeface="Arial"/>
                <a:ea typeface="+mn-ea"/>
              </a:rPr>
              <a:t>Neopazna razširljivosti</a:t>
            </a:r>
            <a:endParaRPr lang="en-US" dirty="0" smtClean="0">
              <a:solidFill>
                <a:srgbClr val="0067C5"/>
              </a:solidFill>
              <a:latin typeface="Arial"/>
              <a:ea typeface="+mn-ea"/>
            </a:endParaRPr>
          </a:p>
        </p:txBody>
      </p:sp>
      <p:sp>
        <p:nvSpPr>
          <p:cNvPr id="63" name="Line 20"/>
          <p:cNvSpPr>
            <a:spLocks noChangeShapeType="1"/>
          </p:cNvSpPr>
          <p:nvPr/>
        </p:nvSpPr>
        <p:spPr bwMode="auto">
          <a:xfrm rot="5400000" flipV="1">
            <a:off x="3428548" y="3445737"/>
            <a:ext cx="3268794" cy="0"/>
          </a:xfrm>
          <a:prstGeom prst="line">
            <a:avLst/>
          </a:prstGeom>
          <a:noFill/>
          <a:ln w="9525" cap="rnd" cmpd="sng" algn="ctr">
            <a:solidFill>
              <a:srgbClr val="0067C5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latin typeface="Arial"/>
              <a:ea typeface="+mn-ea"/>
            </a:endParaRPr>
          </a:p>
        </p:txBody>
      </p:sp>
      <p:pic>
        <p:nvPicPr>
          <p:cNvPr id="64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3543" y="2972190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4" descr="ICON_VirtTriangle_flat_Q408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9568" y="2972190"/>
            <a:ext cx="1441794" cy="40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6" name="Group 65"/>
          <p:cNvGrpSpPr/>
          <p:nvPr/>
        </p:nvGrpSpPr>
        <p:grpSpPr>
          <a:xfrm>
            <a:off x="671831" y="1813282"/>
            <a:ext cx="4010383" cy="1169403"/>
            <a:chOff x="304800" y="2514599"/>
            <a:chExt cx="4267200" cy="1244289"/>
          </a:xfrm>
        </p:grpSpPr>
        <p:sp>
          <p:nvSpPr>
            <p:cNvPr id="67" name="Rounded Rectangle 66"/>
            <p:cNvSpPr/>
            <p:nvPr/>
          </p:nvSpPr>
          <p:spPr>
            <a:xfrm>
              <a:off x="304800" y="2514599"/>
              <a:ext cx="4267200" cy="1244289"/>
            </a:xfrm>
            <a:prstGeom prst="roundRect">
              <a:avLst>
                <a:gd name="adj" fmla="val 9709"/>
              </a:avLst>
            </a:prstGeom>
            <a:noFill/>
            <a:ln w="25400" cap="flat" cmpd="sng" algn="ctr">
              <a:solidFill>
                <a:srgbClr val="84BD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 2" pitchFamily="-106" charset="2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381000" y="2590800"/>
              <a:ext cx="4114800" cy="1066800"/>
            </a:xfrm>
            <a:prstGeom prst="roundRect">
              <a:avLst>
                <a:gd name="adj" fmla="val 9188"/>
              </a:avLst>
            </a:prstGeom>
            <a:solidFill>
              <a:srgbClr val="84BD00"/>
            </a:solidFill>
            <a:ln w="9525" cap="flat" cmpd="sng" algn="ctr">
              <a:solidFill>
                <a:srgbClr val="84BD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pitchFamily="-65" charset="0"/>
                <a:cs typeface="Arial" pitchFamily="-65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pitchFamily="-65" charset="0"/>
                <a:cs typeface="Arial" pitchFamily="-65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pitchFamily="-65" charset="0"/>
                <a:cs typeface="Arial" pitchFamily="-65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pitchFamily="-65" charset="0"/>
                <a:cs typeface="Arial" pitchFamily="-65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 pitchFamily="-65" charset="0"/>
                  <a:cs typeface="Arial" pitchFamily="-65" charset="0"/>
                </a:rPr>
                <a:t>Clustered Data ONTAP</a:t>
              </a:r>
              <a:r>
                <a:rPr kumimoji="0" lang="en-US" sz="1200" b="0" i="0" u="none" strike="noStrike" kern="0" cap="none" spc="0" normalizeH="0" baseline="6000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 pitchFamily="-65" charset="0"/>
                  <a:cs typeface="Arial" pitchFamily="-65" charset="0"/>
                </a:rPr>
                <a:t>®</a:t>
              </a:r>
              <a:endParaRPr kumimoji="0" lang="en-US" sz="1800" b="0" i="0" u="none" strike="noStrike" kern="0" cap="none" spc="0" normalizeH="0" baseline="6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 bwMode="auto">
            <a:xfrm>
              <a:off x="609600" y="2743199"/>
              <a:ext cx="762000" cy="381000"/>
            </a:xfrm>
            <a:prstGeom prst="roundRect">
              <a:avLst/>
            </a:prstGeom>
            <a:solidFill>
              <a:srgbClr val="512D6D">
                <a:lumMod val="60000"/>
                <a:lumOff val="4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 2" pitchFamily="18" charset="2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</a:rPr>
                <a:t>SVM</a:t>
              </a:r>
            </a:p>
          </p:txBody>
        </p:sp>
        <p:sp>
          <p:nvSpPr>
            <p:cNvPr id="70" name="Rounded Rectangle 69"/>
            <p:cNvSpPr/>
            <p:nvPr/>
          </p:nvSpPr>
          <p:spPr bwMode="auto">
            <a:xfrm>
              <a:off x="1981200" y="2743199"/>
              <a:ext cx="762000" cy="381000"/>
            </a:xfrm>
            <a:prstGeom prst="roundRect">
              <a:avLst/>
            </a:prstGeom>
            <a:solidFill>
              <a:srgbClr val="0067C5">
                <a:lumMod val="60000"/>
                <a:lumOff val="4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 2" pitchFamily="18" charset="2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</a:rPr>
                <a:t>SVM</a:t>
              </a:r>
            </a:p>
          </p:txBody>
        </p:sp>
        <p:sp>
          <p:nvSpPr>
            <p:cNvPr id="71" name="Rounded Rectangle 70"/>
            <p:cNvSpPr/>
            <p:nvPr/>
          </p:nvSpPr>
          <p:spPr bwMode="auto">
            <a:xfrm>
              <a:off x="3429000" y="2743199"/>
              <a:ext cx="762000" cy="381000"/>
            </a:xfrm>
            <a:prstGeom prst="roundRect">
              <a:avLst/>
            </a:prstGeom>
            <a:solidFill>
              <a:srgbClr val="0067C5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BD00"/>
                </a:buClr>
                <a:buSzTx/>
                <a:buFont typeface="Wingdings 2" pitchFamily="18" charset="2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</a:rPr>
                <a:t>SVM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1731772" y="3144839"/>
            <a:ext cx="1812718" cy="727076"/>
            <a:chOff x="7090108" y="4343059"/>
            <a:chExt cx="1812718" cy="727076"/>
          </a:xfrm>
        </p:grpSpPr>
        <p:grpSp>
          <p:nvGrpSpPr>
            <p:cNvPr id="73" name="Group 72"/>
            <p:cNvGrpSpPr/>
            <p:nvPr/>
          </p:nvGrpSpPr>
          <p:grpSpPr>
            <a:xfrm>
              <a:off x="7090108" y="4343059"/>
              <a:ext cx="889000" cy="727076"/>
              <a:chOff x="6140783" y="4343059"/>
              <a:chExt cx="889000" cy="727076"/>
            </a:xfrm>
          </p:grpSpPr>
          <p:pic>
            <p:nvPicPr>
              <p:cNvPr id="78" name="Picture 77" descr="left.gif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0783" y="4343059"/>
                <a:ext cx="889000" cy="7270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9" name="Group 78"/>
              <p:cNvGrpSpPr/>
              <p:nvPr/>
            </p:nvGrpSpPr>
            <p:grpSpPr>
              <a:xfrm>
                <a:off x="6203502" y="4549894"/>
                <a:ext cx="745900" cy="505375"/>
                <a:chOff x="2280224" y="4725350"/>
                <a:chExt cx="1492375" cy="876640"/>
              </a:xfrm>
            </p:grpSpPr>
            <p:pic>
              <p:nvPicPr>
                <p:cNvPr id="80" name="Picture 79" descr="F_NA_FAS8020_Sml_011714.png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80321" y="4725350"/>
                  <a:ext cx="1492278" cy="465591"/>
                </a:xfrm>
                <a:prstGeom prst="rect">
                  <a:avLst/>
                </a:prstGeom>
              </p:spPr>
            </p:pic>
            <p:pic>
              <p:nvPicPr>
                <p:cNvPr id="81" name="Picture 80" descr="F_NA_FAS8020_Sml_011714.png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80224" y="5136399"/>
                  <a:ext cx="1492278" cy="46559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4" name="Group 73"/>
            <p:cNvGrpSpPr/>
            <p:nvPr/>
          </p:nvGrpSpPr>
          <p:grpSpPr>
            <a:xfrm>
              <a:off x="7953884" y="4343284"/>
              <a:ext cx="948942" cy="722429"/>
              <a:chOff x="7953884" y="4343283"/>
              <a:chExt cx="948942" cy="747151"/>
            </a:xfrm>
          </p:grpSpPr>
          <p:pic>
            <p:nvPicPr>
              <p:cNvPr id="75" name="Picture 74" descr="right.gif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3884" y="4343283"/>
                <a:ext cx="948942" cy="7471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" name="Picture 75" descr="F_NA_FAS8020_Sml_011714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90827" y="4552608"/>
                <a:ext cx="782625" cy="276549"/>
              </a:xfrm>
              <a:prstGeom prst="rect">
                <a:avLst/>
              </a:prstGeom>
            </p:spPr>
          </p:pic>
          <p:pic>
            <p:nvPicPr>
              <p:cNvPr id="77" name="Picture 76" descr="F_NA_FAS8020_Sml_011714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90776" y="4796760"/>
                <a:ext cx="782625" cy="27654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271181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Fizična infrastruktura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5" y="1453879"/>
            <a:ext cx="52768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4"/>
          <p:cNvSpPr txBox="1">
            <a:spLocks/>
          </p:cNvSpPr>
          <p:nvPr/>
        </p:nvSpPr>
        <p:spPr>
          <a:xfrm>
            <a:off x="5703301" y="1484784"/>
            <a:ext cx="3579532" cy="3045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Komponente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Intel strežniško</a:t>
            </a:r>
            <a:r>
              <a:rPr kumimoji="0" lang="sl-SI" sz="2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okolje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baseline="0" dirty="0" smtClean="0">
                <a:solidFill>
                  <a:sysClr val="windowText" lastClr="000000"/>
                </a:solidFill>
                <a:latin typeface="Arial"/>
              </a:rPr>
              <a:t>Oracle Linux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Oracle VM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dirty="0" smtClean="0">
                <a:solidFill>
                  <a:sysClr val="windowText" lastClr="000000"/>
                </a:solidFill>
                <a:latin typeface="Arial"/>
              </a:rPr>
              <a:t>Mrežna oprema (IP / FCP)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NetApp diskovni sistem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 rot="5400000" flipV="1">
            <a:off x="3820872" y="3088276"/>
            <a:ext cx="3268794" cy="0"/>
          </a:xfrm>
          <a:prstGeom prst="line">
            <a:avLst/>
          </a:prstGeom>
          <a:noFill/>
          <a:ln w="9525" cap="rnd" cmpd="sng" algn="ctr">
            <a:solidFill>
              <a:srgbClr val="0067C5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6822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Logična shema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99" y="908720"/>
            <a:ext cx="71882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6822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NetApp Plug-In za Oracle VM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4"/>
          <p:cNvSpPr txBox="1">
            <a:spLocks/>
          </p:cNvSpPr>
          <p:nvPr/>
        </p:nvSpPr>
        <p:spPr>
          <a:xfrm>
            <a:off x="395536" y="764704"/>
            <a:ext cx="3579532" cy="3045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Vgrajene funkcije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Pregled diskovnega</a:t>
            </a:r>
            <a:r>
              <a:rPr kumimoji="0" lang="sl-SI" sz="2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sistema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dirty="0" smtClean="0">
                <a:solidFill>
                  <a:sysClr val="windowText" lastClr="000000"/>
                </a:solidFill>
                <a:latin typeface="Arial"/>
              </a:rPr>
              <a:t>Nadzor nad delovanjem</a:t>
            </a:r>
            <a:endParaRPr lang="sl-SI" baseline="0" dirty="0" smtClean="0">
              <a:solidFill>
                <a:sysClr val="windowText" lastClr="000000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2" descr="http://community.netapp.com/legacyfs/online/25513_11-5-2013%208-01-59%20P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36" y="2204864"/>
            <a:ext cx="7804527" cy="364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39952" y="1268760"/>
            <a:ext cx="4572000" cy="8822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4950" lvl="0" indent="-234950" defTabSz="914400" fontAlgn="auto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sl-SI" sz="2000" dirty="0">
                <a:solidFill>
                  <a:sysClr val="windowText" lastClr="000000"/>
                </a:solidFill>
                <a:latin typeface="Arial"/>
                <a:ea typeface="+mn-ea"/>
              </a:rPr>
              <a:t>Upravljanje s kapacitetam</a:t>
            </a:r>
            <a:r>
              <a:rPr lang="sl-SI" dirty="0">
                <a:solidFill>
                  <a:sysClr val="windowText" lastClr="000000"/>
                </a:solidFill>
                <a:latin typeface="Arial"/>
              </a:rPr>
              <a:t>i</a:t>
            </a:r>
            <a:endParaRPr lang="en-US" dirty="0">
              <a:solidFill>
                <a:sysClr val="windowText" lastClr="000000"/>
              </a:solidFill>
              <a:latin typeface="Arial"/>
            </a:endParaRPr>
          </a:p>
          <a:p>
            <a:pPr marL="234950" lvl="0" indent="-234950" defTabSz="914400" fontAlgn="auto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sl-SI" sz="2000" dirty="0">
                <a:solidFill>
                  <a:sysClr val="windowText" lastClr="000000"/>
                </a:solidFill>
                <a:latin typeface="Arial"/>
                <a:ea typeface="+mn-ea"/>
              </a:rPr>
              <a:t>Kloniranje podatkov</a:t>
            </a:r>
            <a:endParaRPr lang="en-US" sz="2000" dirty="0">
              <a:solidFill>
                <a:sysClr val="windowText" lastClr="000000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6822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Demonstracija rešitve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7955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-221569"/>
            <a:ext cx="9467850" cy="7100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21" descr="D:\Document\netapp-platiu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5738580"/>
            <a:ext cx="2000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5287" y="-137081"/>
            <a:ext cx="8229600" cy="1143001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l-SI" sz="2800" b="1" dirty="0" smtClean="0"/>
              <a:t>Zaključek</a:t>
            </a:r>
            <a:endParaRPr lang="en-GB" sz="28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87" y="5906617"/>
            <a:ext cx="1759074" cy="8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4"/>
          <p:cNvSpPr txBox="1">
            <a:spLocks/>
          </p:cNvSpPr>
          <p:nvPr/>
        </p:nvSpPr>
        <p:spPr>
          <a:xfrm>
            <a:off x="755576" y="1484784"/>
            <a:ext cx="3579532" cy="30452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950" indent="-234950" algn="l" defTabSz="914400" rtl="0" eaLnBrk="1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marR="0" indent="-17145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65000"/>
                  <a:lumOff val="35000"/>
                </a:schemeClr>
              </a:buClr>
              <a:buSzTx/>
              <a:buFont typeface="Wingdings" panose="05000000000000000000" pitchFamily="2" charset="2"/>
              <a:buChar char="§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Osnovne zahteve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7C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noProof="0" dirty="0" smtClean="0">
                <a:solidFill>
                  <a:sysClr val="windowText" lastClr="000000"/>
                </a:solidFill>
                <a:latin typeface="Arial"/>
              </a:rPr>
              <a:t>NetApp kot diskovni sistem za vse podatke v podjetju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dirty="0" smtClean="0">
                <a:solidFill>
                  <a:sysClr val="windowText" lastClr="000000"/>
                </a:solidFill>
                <a:latin typeface="Arial"/>
              </a:rPr>
              <a:t>Napredna tehnologija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l-SI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Podpora javnim in zasebnim oblakom</a:t>
            </a:r>
          </a:p>
          <a:p>
            <a:pPr marL="234950" marR="0" lvl="0" indent="-234950" algn="l" defTabSz="914400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400"/>
              </a:spcAft>
              <a:buClr>
                <a:srgbClr val="0067C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sl-SI" dirty="0" smtClean="0">
                <a:solidFill>
                  <a:sysClr val="windowText" lastClr="000000"/>
                </a:solidFill>
                <a:latin typeface="Arial"/>
              </a:rPr>
              <a:t>Integracija z Oracle rešitvam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 rot="5400000" flipV="1">
            <a:off x="3081619" y="3007420"/>
            <a:ext cx="3268794" cy="0"/>
          </a:xfrm>
          <a:prstGeom prst="line">
            <a:avLst/>
          </a:prstGeom>
          <a:noFill/>
          <a:ln w="9525" cap="rnd" cmpd="sng" algn="ctr">
            <a:solidFill>
              <a:srgbClr val="0067C5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defTabSz="914400">
              <a:lnSpc>
                <a:spcPct val="100000"/>
              </a:lnSpc>
              <a:buClrTx/>
              <a:buSzTx/>
              <a:buFontTx/>
              <a:buNone/>
            </a:pPr>
            <a:endParaRPr lang="en-US" sz="2000" dirty="0">
              <a:solidFill>
                <a:srgbClr val="000000"/>
              </a:solidFill>
              <a:latin typeface="Arial"/>
              <a:ea typeface="+mn-ea"/>
            </a:endParaRPr>
          </a:p>
        </p:txBody>
      </p:sp>
      <p:pic>
        <p:nvPicPr>
          <p:cNvPr id="7170" name="Picture 2" descr="http://static2.businessinsider.com/image/4deff2b2ccd1d5c6130e0000/apple-data-cente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12218"/>
            <a:ext cx="3810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822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61488" cy="702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"/>
        <a:ea typeface="MS Gothic"/>
        <a:cs typeface=""/>
      </a:majorFont>
      <a:minorFont>
        <a:latin typeface="Helvetica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7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7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010_NetAppUMaster">
  <a:themeElements>
    <a:clrScheme name="NetAppU">
      <a:dk1>
        <a:srgbClr val="000000"/>
      </a:dk1>
      <a:lt1>
        <a:srgbClr val="FFFFFF"/>
      </a:lt1>
      <a:dk2>
        <a:srgbClr val="0085B4"/>
      </a:dk2>
      <a:lt2>
        <a:srgbClr val="565656"/>
      </a:lt2>
      <a:accent1>
        <a:srgbClr val="A5A5A5"/>
      </a:accent1>
      <a:accent2>
        <a:srgbClr val="58A618"/>
      </a:accent2>
      <a:accent3>
        <a:srgbClr val="FFFFFF"/>
      </a:accent3>
      <a:accent4>
        <a:srgbClr val="000000"/>
      </a:accent4>
      <a:accent5>
        <a:srgbClr val="CFCFCF"/>
      </a:accent5>
      <a:accent6>
        <a:srgbClr val="4F9615"/>
      </a:accent6>
      <a:hlink>
        <a:srgbClr val="005BAE"/>
      </a:hlink>
      <a:folHlink>
        <a:srgbClr val="F95F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2010_NetAppUMaster">
  <a:themeElements>
    <a:clrScheme name="NetAppU">
      <a:dk1>
        <a:srgbClr val="000000"/>
      </a:dk1>
      <a:lt1>
        <a:srgbClr val="FFFFFF"/>
      </a:lt1>
      <a:dk2>
        <a:srgbClr val="0085B4"/>
      </a:dk2>
      <a:lt2>
        <a:srgbClr val="565656"/>
      </a:lt2>
      <a:accent1>
        <a:srgbClr val="A5A5A5"/>
      </a:accent1>
      <a:accent2>
        <a:srgbClr val="58A618"/>
      </a:accent2>
      <a:accent3>
        <a:srgbClr val="FFFFFF"/>
      </a:accent3>
      <a:accent4>
        <a:srgbClr val="000000"/>
      </a:accent4>
      <a:accent5>
        <a:srgbClr val="CFCFCF"/>
      </a:accent5>
      <a:accent6>
        <a:srgbClr val="4F9615"/>
      </a:accent6>
      <a:hlink>
        <a:srgbClr val="005BAE"/>
      </a:hlink>
      <a:folHlink>
        <a:srgbClr val="F95F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2010_NetAppUMaster">
  <a:themeElements>
    <a:clrScheme name="NetAppU">
      <a:dk1>
        <a:srgbClr val="000000"/>
      </a:dk1>
      <a:lt1>
        <a:srgbClr val="FFFFFF"/>
      </a:lt1>
      <a:dk2>
        <a:srgbClr val="0085B4"/>
      </a:dk2>
      <a:lt2>
        <a:srgbClr val="565656"/>
      </a:lt2>
      <a:accent1>
        <a:srgbClr val="A5A5A5"/>
      </a:accent1>
      <a:accent2>
        <a:srgbClr val="58A618"/>
      </a:accent2>
      <a:accent3>
        <a:srgbClr val="FFFFFF"/>
      </a:accent3>
      <a:accent4>
        <a:srgbClr val="000000"/>
      </a:accent4>
      <a:accent5>
        <a:srgbClr val="CFCFCF"/>
      </a:accent5>
      <a:accent6>
        <a:srgbClr val="4F9615"/>
      </a:accent6>
      <a:hlink>
        <a:srgbClr val="005BAE"/>
      </a:hlink>
      <a:folHlink>
        <a:srgbClr val="F95F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2010_NetAppUMaster">
  <a:themeElements>
    <a:clrScheme name="NetAppU">
      <a:dk1>
        <a:srgbClr val="000000"/>
      </a:dk1>
      <a:lt1>
        <a:srgbClr val="FFFFFF"/>
      </a:lt1>
      <a:dk2>
        <a:srgbClr val="0085B4"/>
      </a:dk2>
      <a:lt2>
        <a:srgbClr val="565656"/>
      </a:lt2>
      <a:accent1>
        <a:srgbClr val="A5A5A5"/>
      </a:accent1>
      <a:accent2>
        <a:srgbClr val="58A618"/>
      </a:accent2>
      <a:accent3>
        <a:srgbClr val="FFFFFF"/>
      </a:accent3>
      <a:accent4>
        <a:srgbClr val="000000"/>
      </a:accent4>
      <a:accent5>
        <a:srgbClr val="CFCFCF"/>
      </a:accent5>
      <a:accent6>
        <a:srgbClr val="4F9615"/>
      </a:accent6>
      <a:hlink>
        <a:srgbClr val="005BAE"/>
      </a:hlink>
      <a:folHlink>
        <a:srgbClr val="F95F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2010_NetAppUMaster">
  <a:themeElements>
    <a:clrScheme name="NetAppU">
      <a:dk1>
        <a:srgbClr val="000000"/>
      </a:dk1>
      <a:lt1>
        <a:srgbClr val="FFFFFF"/>
      </a:lt1>
      <a:dk2>
        <a:srgbClr val="0085B4"/>
      </a:dk2>
      <a:lt2>
        <a:srgbClr val="565656"/>
      </a:lt2>
      <a:accent1>
        <a:srgbClr val="A5A5A5"/>
      </a:accent1>
      <a:accent2>
        <a:srgbClr val="58A618"/>
      </a:accent2>
      <a:accent3>
        <a:srgbClr val="FFFFFF"/>
      </a:accent3>
      <a:accent4>
        <a:srgbClr val="000000"/>
      </a:accent4>
      <a:accent5>
        <a:srgbClr val="CFCFCF"/>
      </a:accent5>
      <a:accent6>
        <a:srgbClr val="4F9615"/>
      </a:accent6>
      <a:hlink>
        <a:srgbClr val="005BAE"/>
      </a:hlink>
      <a:folHlink>
        <a:srgbClr val="F95F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2993</TotalTime>
  <Words>489</Words>
  <Application>Microsoft Office PowerPoint</Application>
  <PresentationFormat>On-screen Show (4:3)</PresentationFormat>
  <Paragraphs>170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Office Theme</vt:lpstr>
      <vt:lpstr>2010_NetAppUMaster</vt:lpstr>
      <vt:lpstr>1_2010_NetAppUMaster</vt:lpstr>
      <vt:lpstr>2_2010_NetAppUMaster</vt:lpstr>
      <vt:lpstr>3_2010_NetAppUMaster</vt:lpstr>
      <vt:lpstr>4_2010_NetAppUMaster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PowerPoint Presentation</vt:lpstr>
      <vt:lpstr>Agenda</vt:lpstr>
      <vt:lpstr>Kdo smo?</vt:lpstr>
      <vt:lpstr>Izzivi IT oddelkov</vt:lpstr>
      <vt:lpstr>Tradicionalni pristop</vt:lpstr>
      <vt:lpstr>Rešitev: Clustered Data ONTAP</vt:lpstr>
      <vt:lpstr>Zagotavljanje neprekinjenega poslovanja</vt:lpstr>
      <vt:lpstr>Prednosti dokazane učinkovitosti</vt:lpstr>
      <vt:lpstr>Prednosti neopazne skalabilnosti</vt:lpstr>
      <vt:lpstr>Skalabilnost hibridnega in All-Flash sistema</vt:lpstr>
      <vt:lpstr>Osnovni element infrastrukture</vt:lpstr>
      <vt:lpstr>Fizična infrastruktura</vt:lpstr>
      <vt:lpstr>Logična shema</vt:lpstr>
      <vt:lpstr>NetApp Plug-In za Oracle VM</vt:lpstr>
      <vt:lpstr>Demonstracija rešitve</vt:lpstr>
      <vt:lpstr>Zaključek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Matej Moškon</dc:creator>
  <cp:lastModifiedBy>Matej Moškon</cp:lastModifiedBy>
  <cp:revision>224</cp:revision>
  <dcterms:modified xsi:type="dcterms:W3CDTF">2014-10-15T08:55:28Z</dcterms:modified>
</cp:coreProperties>
</file>