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97" r:id="rId2"/>
    <p:sldId id="292" r:id="rId3"/>
    <p:sldId id="295" r:id="rId4"/>
    <p:sldId id="305" r:id="rId5"/>
    <p:sldId id="299" r:id="rId6"/>
    <p:sldId id="303" r:id="rId7"/>
    <p:sldId id="300" r:id="rId8"/>
    <p:sldId id="304" r:id="rId9"/>
    <p:sldId id="302" r:id="rId10"/>
    <p:sldId id="298" r:id="rId11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veWeb" initials="LiveWeb" lastIdx="6" clrIdx="0"/>
  <p:cmAuthor id="1" name="JanezZ" initials="JZ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6719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620" autoAdjust="0"/>
  </p:normalViewPr>
  <p:slideViewPr>
    <p:cSldViewPr>
      <p:cViewPr varScale="1">
        <p:scale>
          <a:sx n="111" d="100"/>
          <a:sy n="111" d="100"/>
        </p:scale>
        <p:origin x="162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81F4C2-E845-4A6A-A4B3-DB80A6C30A2E}" type="doc">
      <dgm:prSet loTypeId="urn:microsoft.com/office/officeart/2005/8/layout/pyramid2" loCatId="pyramid" qsTypeId="urn:microsoft.com/office/officeart/2005/8/quickstyle/simple4" qsCatId="simple" csTypeId="urn:microsoft.com/office/officeart/2005/8/colors/accent1_2" csCatId="accent1" phldr="1"/>
      <dgm:spPr/>
    </dgm:pt>
    <dgm:pt modelId="{BF926882-1C14-49A8-8438-AA9FF163DAA7}">
      <dgm:prSet phldrT="[Text]"/>
      <dgm:spPr/>
      <dgm:t>
        <a:bodyPr/>
        <a:lstStyle/>
        <a:p>
          <a:r>
            <a:rPr lang="sl-SI" dirty="0" smtClean="0">
              <a:effectLst/>
            </a:rPr>
            <a:t>Zajem podatkov iz različnih točk</a:t>
          </a:r>
          <a:endParaRPr lang="sl-SI" dirty="0"/>
        </a:p>
      </dgm:t>
    </dgm:pt>
    <dgm:pt modelId="{B2C64897-B294-480A-A47C-F0162350C663}" type="parTrans" cxnId="{A29966E4-EFEC-4113-9B75-772B721AFAF4}">
      <dgm:prSet/>
      <dgm:spPr/>
      <dgm:t>
        <a:bodyPr/>
        <a:lstStyle/>
        <a:p>
          <a:endParaRPr lang="sl-SI"/>
        </a:p>
      </dgm:t>
    </dgm:pt>
    <dgm:pt modelId="{2EC27CC7-595A-498E-B578-99C09AD78AFD}" type="sibTrans" cxnId="{A29966E4-EFEC-4113-9B75-772B721AFAF4}">
      <dgm:prSet/>
      <dgm:spPr/>
      <dgm:t>
        <a:bodyPr/>
        <a:lstStyle/>
        <a:p>
          <a:endParaRPr lang="sl-SI"/>
        </a:p>
      </dgm:t>
    </dgm:pt>
    <dgm:pt modelId="{D7CF6565-99F2-4B8B-9CF5-36226A43D66B}">
      <dgm:prSet/>
      <dgm:spPr/>
      <dgm:t>
        <a:bodyPr/>
        <a:lstStyle/>
        <a:p>
          <a:r>
            <a:rPr lang="sl-SI" dirty="0" smtClean="0">
              <a:effectLst/>
            </a:rPr>
            <a:t>Hranjenje na enem mestu</a:t>
          </a:r>
          <a:endParaRPr lang="sl-SI" dirty="0">
            <a:effectLst/>
          </a:endParaRPr>
        </a:p>
      </dgm:t>
    </dgm:pt>
    <dgm:pt modelId="{DBFFC9BC-B82B-4689-807F-288EF22F81C9}" type="parTrans" cxnId="{36BB1018-49CE-47CE-89B2-FBFBC87BC54A}">
      <dgm:prSet/>
      <dgm:spPr/>
      <dgm:t>
        <a:bodyPr/>
        <a:lstStyle/>
        <a:p>
          <a:endParaRPr lang="sl-SI"/>
        </a:p>
      </dgm:t>
    </dgm:pt>
    <dgm:pt modelId="{2E2A4D7B-EE5D-4820-83A3-D7308F7C0941}" type="sibTrans" cxnId="{36BB1018-49CE-47CE-89B2-FBFBC87BC54A}">
      <dgm:prSet/>
      <dgm:spPr/>
      <dgm:t>
        <a:bodyPr/>
        <a:lstStyle/>
        <a:p>
          <a:endParaRPr lang="sl-SI"/>
        </a:p>
      </dgm:t>
    </dgm:pt>
    <dgm:pt modelId="{F3554670-A995-45B9-BDF3-3C263751236F}">
      <dgm:prSet/>
      <dgm:spPr/>
      <dgm:t>
        <a:bodyPr/>
        <a:lstStyle/>
        <a:p>
          <a:r>
            <a:rPr lang="sl-SI" dirty="0" smtClean="0">
              <a:effectLst/>
            </a:rPr>
            <a:t>Kategorizacija podatkov</a:t>
          </a:r>
        </a:p>
      </dgm:t>
    </dgm:pt>
    <dgm:pt modelId="{EFF3071C-3138-4E5C-A02B-7F26764E75B7}" type="parTrans" cxnId="{23F7E95F-1002-42DA-9525-E66F87CF40AD}">
      <dgm:prSet/>
      <dgm:spPr/>
      <dgm:t>
        <a:bodyPr/>
        <a:lstStyle/>
        <a:p>
          <a:endParaRPr lang="sl-SI"/>
        </a:p>
      </dgm:t>
    </dgm:pt>
    <dgm:pt modelId="{53371CE3-A0DD-4E2D-A366-5A39C5AC939F}" type="sibTrans" cxnId="{23F7E95F-1002-42DA-9525-E66F87CF40AD}">
      <dgm:prSet/>
      <dgm:spPr/>
      <dgm:t>
        <a:bodyPr/>
        <a:lstStyle/>
        <a:p>
          <a:endParaRPr lang="sl-SI"/>
        </a:p>
      </dgm:t>
    </dgm:pt>
    <dgm:pt modelId="{DED8B112-EE30-44E1-AF3A-BBCCECA8ED49}">
      <dgm:prSet/>
      <dgm:spPr/>
      <dgm:t>
        <a:bodyPr/>
        <a:lstStyle/>
        <a:p>
          <a:r>
            <a:rPr lang="sl-SI" dirty="0" smtClean="0">
              <a:effectLst/>
            </a:rPr>
            <a:t>Korelacija podatkov iz različnih virov</a:t>
          </a:r>
          <a:endParaRPr lang="sl-SI" dirty="0">
            <a:effectLst/>
          </a:endParaRPr>
        </a:p>
      </dgm:t>
    </dgm:pt>
    <dgm:pt modelId="{CFA17E2D-91B4-4B09-8B3D-8FB357D454C4}" type="parTrans" cxnId="{E8F4ECB4-AE4F-457D-8365-3517EC15E112}">
      <dgm:prSet/>
      <dgm:spPr/>
      <dgm:t>
        <a:bodyPr/>
        <a:lstStyle/>
        <a:p>
          <a:endParaRPr lang="sl-SI"/>
        </a:p>
      </dgm:t>
    </dgm:pt>
    <dgm:pt modelId="{1BD71B84-C37F-4F65-AA02-724B1DEE0351}" type="sibTrans" cxnId="{E8F4ECB4-AE4F-457D-8365-3517EC15E112}">
      <dgm:prSet/>
      <dgm:spPr/>
      <dgm:t>
        <a:bodyPr/>
        <a:lstStyle/>
        <a:p>
          <a:endParaRPr lang="sl-SI"/>
        </a:p>
      </dgm:t>
    </dgm:pt>
    <dgm:pt modelId="{EDB5A8FF-C517-4AD8-9FC0-E0AD743C04DF}">
      <dgm:prSet/>
      <dgm:spPr/>
      <dgm:t>
        <a:bodyPr/>
        <a:lstStyle/>
        <a:p>
          <a:r>
            <a:rPr lang="sl-SI" dirty="0" smtClean="0">
              <a:effectLst/>
            </a:rPr>
            <a:t>Obveščanje o incidentih v realnem času</a:t>
          </a:r>
          <a:endParaRPr lang="sl-SI" dirty="0">
            <a:effectLst/>
          </a:endParaRPr>
        </a:p>
      </dgm:t>
    </dgm:pt>
    <dgm:pt modelId="{B4A48666-A2A1-47FC-A05E-066E517B1E14}" type="parTrans" cxnId="{01FF5A0D-2AF1-497A-96A8-EB0DCB4B815B}">
      <dgm:prSet/>
      <dgm:spPr/>
      <dgm:t>
        <a:bodyPr/>
        <a:lstStyle/>
        <a:p>
          <a:endParaRPr lang="sl-SI"/>
        </a:p>
      </dgm:t>
    </dgm:pt>
    <dgm:pt modelId="{8336E6F2-536B-4A06-B474-B86AA6156642}" type="sibTrans" cxnId="{01FF5A0D-2AF1-497A-96A8-EB0DCB4B815B}">
      <dgm:prSet/>
      <dgm:spPr/>
      <dgm:t>
        <a:bodyPr/>
        <a:lstStyle/>
        <a:p>
          <a:endParaRPr lang="sl-SI"/>
        </a:p>
      </dgm:t>
    </dgm:pt>
    <dgm:pt modelId="{BCDB5DA8-92DD-4C21-AC6D-E6B5CF5EBC45}">
      <dgm:prSet/>
      <dgm:spPr/>
      <dgm:t>
        <a:bodyPr/>
        <a:lstStyle/>
        <a:p>
          <a:r>
            <a:rPr lang="sl-SI" dirty="0" smtClean="0">
              <a:effectLst/>
            </a:rPr>
            <a:t>Upravljanje incidentov</a:t>
          </a:r>
          <a:endParaRPr lang="sl-SI" dirty="0">
            <a:effectLst/>
          </a:endParaRPr>
        </a:p>
      </dgm:t>
    </dgm:pt>
    <dgm:pt modelId="{8D6E99F2-A2DE-4234-8F41-70AD79EEFC68}" type="parTrans" cxnId="{4028B855-B01A-4E03-AAD6-40AF8B5047A0}">
      <dgm:prSet/>
      <dgm:spPr/>
      <dgm:t>
        <a:bodyPr/>
        <a:lstStyle/>
        <a:p>
          <a:endParaRPr lang="sl-SI"/>
        </a:p>
      </dgm:t>
    </dgm:pt>
    <dgm:pt modelId="{87397782-E6CE-4AA6-B465-42CCD63741A9}" type="sibTrans" cxnId="{4028B855-B01A-4E03-AAD6-40AF8B5047A0}">
      <dgm:prSet/>
      <dgm:spPr/>
      <dgm:t>
        <a:bodyPr/>
        <a:lstStyle/>
        <a:p>
          <a:endParaRPr lang="sl-SI"/>
        </a:p>
      </dgm:t>
    </dgm:pt>
    <dgm:pt modelId="{A4DF17C9-0011-4637-9749-A3277467FA3B}">
      <dgm:prSet/>
      <dgm:spPr/>
      <dgm:t>
        <a:bodyPr/>
        <a:lstStyle/>
        <a:p>
          <a:r>
            <a:rPr lang="sl-SI" dirty="0" smtClean="0">
              <a:effectLst/>
            </a:rPr>
            <a:t>Forenzična in </a:t>
          </a:r>
          <a:r>
            <a:rPr lang="sl-SI" dirty="0" err="1" smtClean="0">
              <a:effectLst/>
            </a:rPr>
            <a:t>prediktivna</a:t>
          </a:r>
          <a:r>
            <a:rPr lang="sl-SI" dirty="0" smtClean="0">
              <a:effectLst/>
            </a:rPr>
            <a:t> analiza</a:t>
          </a:r>
          <a:endParaRPr lang="sl-SI" dirty="0">
            <a:effectLst/>
          </a:endParaRPr>
        </a:p>
      </dgm:t>
    </dgm:pt>
    <dgm:pt modelId="{7AB7B2BE-B521-42B2-A517-987022D73018}" type="parTrans" cxnId="{D19496EC-3A76-42CA-AAD1-493C6D550CA6}">
      <dgm:prSet/>
      <dgm:spPr/>
      <dgm:t>
        <a:bodyPr/>
        <a:lstStyle/>
        <a:p>
          <a:endParaRPr lang="sl-SI"/>
        </a:p>
      </dgm:t>
    </dgm:pt>
    <dgm:pt modelId="{3740F818-9481-4A3D-9A88-86B9F1BF7E00}" type="sibTrans" cxnId="{D19496EC-3A76-42CA-AAD1-493C6D550CA6}">
      <dgm:prSet/>
      <dgm:spPr/>
      <dgm:t>
        <a:bodyPr/>
        <a:lstStyle/>
        <a:p>
          <a:endParaRPr lang="sl-SI"/>
        </a:p>
      </dgm:t>
    </dgm:pt>
    <dgm:pt modelId="{B78992D3-C404-4F5F-878B-68D71F48B991}" type="pres">
      <dgm:prSet presAssocID="{1581F4C2-E845-4A6A-A4B3-DB80A6C30A2E}" presName="compositeShape" presStyleCnt="0">
        <dgm:presLayoutVars>
          <dgm:dir/>
          <dgm:resizeHandles/>
        </dgm:presLayoutVars>
      </dgm:prSet>
      <dgm:spPr/>
    </dgm:pt>
    <dgm:pt modelId="{038DF540-94F4-470B-8090-D2F836059EF7}" type="pres">
      <dgm:prSet presAssocID="{1581F4C2-E845-4A6A-A4B3-DB80A6C30A2E}" presName="pyramid" presStyleLbl="node1" presStyleIdx="0" presStyleCnt="1" custAng="10800000"/>
      <dgm:spPr/>
    </dgm:pt>
    <dgm:pt modelId="{1B38791E-268D-4D10-8095-580E627D50E2}" type="pres">
      <dgm:prSet presAssocID="{1581F4C2-E845-4A6A-A4B3-DB80A6C30A2E}" presName="theList" presStyleCnt="0"/>
      <dgm:spPr/>
    </dgm:pt>
    <dgm:pt modelId="{4FB10905-A0EF-4C44-81A3-EB2A47F4F60D}" type="pres">
      <dgm:prSet presAssocID="{BF926882-1C14-49A8-8438-AA9FF163DAA7}" presName="aNode" presStyleLbl="fgAcc1" presStyleIdx="0" presStyleCnt="7" custScaleY="121000" custLinFactY="-63301" custLinFactNeighborX="2465" custLinFactNeighborY="-100000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7356623F-BADC-45FE-B714-539482AEE115}" type="pres">
      <dgm:prSet presAssocID="{BF926882-1C14-49A8-8438-AA9FF163DAA7}" presName="aSpace" presStyleCnt="0"/>
      <dgm:spPr/>
    </dgm:pt>
    <dgm:pt modelId="{2B1E27DD-BB8F-4AD3-9D68-8F25A18E9704}" type="pres">
      <dgm:prSet presAssocID="{D7CF6565-99F2-4B8B-9CF5-36226A43D66B}" presName="aNode" presStyleLbl="fgAcc1" presStyleIdx="1" presStyleCnt="7" custScaleY="121000" custLinFactY="-63301" custLinFactNeighborX="2465" custLinFactNeighborY="-100000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DDCBB562-F13E-43BE-973B-B55CFE945EFC}" type="pres">
      <dgm:prSet presAssocID="{D7CF6565-99F2-4B8B-9CF5-36226A43D66B}" presName="aSpace" presStyleCnt="0"/>
      <dgm:spPr/>
    </dgm:pt>
    <dgm:pt modelId="{9CADD69D-65B1-4B8E-8FF0-1A1F2B064411}" type="pres">
      <dgm:prSet presAssocID="{F3554670-A995-45B9-BDF3-3C263751236F}" presName="aNode" presStyleLbl="fgAcc1" presStyleIdx="2" presStyleCnt="7" custScaleY="121000" custLinFactY="-63301" custLinFactNeighborX="2465" custLinFactNeighborY="-100000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30E8E095-6AEB-4DFC-BD38-CAAF19ABEEAB}" type="pres">
      <dgm:prSet presAssocID="{F3554670-A995-45B9-BDF3-3C263751236F}" presName="aSpace" presStyleCnt="0"/>
      <dgm:spPr/>
    </dgm:pt>
    <dgm:pt modelId="{021BE620-9179-4531-928A-03AE50FA10AC}" type="pres">
      <dgm:prSet presAssocID="{DED8B112-EE30-44E1-AF3A-BBCCECA8ED49}" presName="aNode" presStyleLbl="fgAcc1" presStyleIdx="3" presStyleCnt="7" custScaleY="121000" custLinFactY="-63301" custLinFactNeighborX="2465" custLinFactNeighborY="-100000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11D1CC38-6A7A-4000-B304-3A7AB7C36FB6}" type="pres">
      <dgm:prSet presAssocID="{DED8B112-EE30-44E1-AF3A-BBCCECA8ED49}" presName="aSpace" presStyleCnt="0"/>
      <dgm:spPr/>
    </dgm:pt>
    <dgm:pt modelId="{8A07C3FE-538C-4695-A17A-F82D89EF6932}" type="pres">
      <dgm:prSet presAssocID="{EDB5A8FF-C517-4AD8-9FC0-E0AD743C04DF}" presName="aNode" presStyleLbl="fgAcc1" presStyleIdx="4" presStyleCnt="7" custScaleY="121000" custLinFactY="-63301" custLinFactNeighborX="2465" custLinFactNeighborY="-100000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D42E9742-B910-455F-B0E8-9671935D3FFD}" type="pres">
      <dgm:prSet presAssocID="{EDB5A8FF-C517-4AD8-9FC0-E0AD743C04DF}" presName="aSpace" presStyleCnt="0"/>
      <dgm:spPr/>
    </dgm:pt>
    <dgm:pt modelId="{B300D60D-4FBB-444B-B2DA-BF1136102158}" type="pres">
      <dgm:prSet presAssocID="{BCDB5DA8-92DD-4C21-AC6D-E6B5CF5EBC45}" presName="aNode" presStyleLbl="fgAcc1" presStyleIdx="5" presStyleCnt="7" custScaleY="121000" custLinFactY="-63301" custLinFactNeighborX="2465" custLinFactNeighborY="-100000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D18263B3-F31E-4AE7-AAFE-156A4AF36658}" type="pres">
      <dgm:prSet presAssocID="{BCDB5DA8-92DD-4C21-AC6D-E6B5CF5EBC45}" presName="aSpace" presStyleCnt="0"/>
      <dgm:spPr/>
    </dgm:pt>
    <dgm:pt modelId="{DAE336E6-A901-49C0-8440-2691B5FEB4AA}" type="pres">
      <dgm:prSet presAssocID="{A4DF17C9-0011-4637-9749-A3277467FA3B}" presName="aNode" presStyleLbl="fgAcc1" presStyleIdx="6" presStyleCnt="7" custScaleY="121000" custLinFactY="-63301" custLinFactNeighborX="2465" custLinFactNeighborY="-100000">
        <dgm:presLayoutVars>
          <dgm:bulletEnabled val="1"/>
        </dgm:presLayoutVars>
      </dgm:prSet>
      <dgm:spPr/>
      <dgm:t>
        <a:bodyPr/>
        <a:lstStyle/>
        <a:p>
          <a:endParaRPr lang="sl-SI"/>
        </a:p>
      </dgm:t>
    </dgm:pt>
    <dgm:pt modelId="{A7A7A863-2F03-43CB-8162-3FEF4F51C4E7}" type="pres">
      <dgm:prSet presAssocID="{A4DF17C9-0011-4637-9749-A3277467FA3B}" presName="aSpace" presStyleCnt="0"/>
      <dgm:spPr/>
    </dgm:pt>
  </dgm:ptLst>
  <dgm:cxnLst>
    <dgm:cxn modelId="{CC82A9F6-B651-4191-AFAA-FD403364AB7B}" type="presOf" srcId="{BCDB5DA8-92DD-4C21-AC6D-E6B5CF5EBC45}" destId="{B300D60D-4FBB-444B-B2DA-BF1136102158}" srcOrd="0" destOrd="0" presId="urn:microsoft.com/office/officeart/2005/8/layout/pyramid2"/>
    <dgm:cxn modelId="{36BB1018-49CE-47CE-89B2-FBFBC87BC54A}" srcId="{1581F4C2-E845-4A6A-A4B3-DB80A6C30A2E}" destId="{D7CF6565-99F2-4B8B-9CF5-36226A43D66B}" srcOrd="1" destOrd="0" parTransId="{DBFFC9BC-B82B-4689-807F-288EF22F81C9}" sibTransId="{2E2A4D7B-EE5D-4820-83A3-D7308F7C0941}"/>
    <dgm:cxn modelId="{4028B855-B01A-4E03-AAD6-40AF8B5047A0}" srcId="{1581F4C2-E845-4A6A-A4B3-DB80A6C30A2E}" destId="{BCDB5DA8-92DD-4C21-AC6D-E6B5CF5EBC45}" srcOrd="5" destOrd="0" parTransId="{8D6E99F2-A2DE-4234-8F41-70AD79EEFC68}" sibTransId="{87397782-E6CE-4AA6-B465-42CCD63741A9}"/>
    <dgm:cxn modelId="{D19496EC-3A76-42CA-AAD1-493C6D550CA6}" srcId="{1581F4C2-E845-4A6A-A4B3-DB80A6C30A2E}" destId="{A4DF17C9-0011-4637-9749-A3277467FA3B}" srcOrd="6" destOrd="0" parTransId="{7AB7B2BE-B521-42B2-A517-987022D73018}" sibTransId="{3740F818-9481-4A3D-9A88-86B9F1BF7E00}"/>
    <dgm:cxn modelId="{342251F5-D54A-4DF5-AC0B-60C73F4AE7B7}" type="presOf" srcId="{D7CF6565-99F2-4B8B-9CF5-36226A43D66B}" destId="{2B1E27DD-BB8F-4AD3-9D68-8F25A18E9704}" srcOrd="0" destOrd="0" presId="urn:microsoft.com/office/officeart/2005/8/layout/pyramid2"/>
    <dgm:cxn modelId="{37ED35DB-3559-4F2B-8498-4B30B8FAAB5E}" type="presOf" srcId="{F3554670-A995-45B9-BDF3-3C263751236F}" destId="{9CADD69D-65B1-4B8E-8FF0-1A1F2B064411}" srcOrd="0" destOrd="0" presId="urn:microsoft.com/office/officeart/2005/8/layout/pyramid2"/>
    <dgm:cxn modelId="{28664EB0-3EF4-42E9-A699-D031D9B50F45}" type="presOf" srcId="{DED8B112-EE30-44E1-AF3A-BBCCECA8ED49}" destId="{021BE620-9179-4531-928A-03AE50FA10AC}" srcOrd="0" destOrd="0" presId="urn:microsoft.com/office/officeart/2005/8/layout/pyramid2"/>
    <dgm:cxn modelId="{A3217489-7D5D-4D6B-B265-A684CCFA623D}" type="presOf" srcId="{A4DF17C9-0011-4637-9749-A3277467FA3B}" destId="{DAE336E6-A901-49C0-8440-2691B5FEB4AA}" srcOrd="0" destOrd="0" presId="urn:microsoft.com/office/officeart/2005/8/layout/pyramid2"/>
    <dgm:cxn modelId="{01FF5A0D-2AF1-497A-96A8-EB0DCB4B815B}" srcId="{1581F4C2-E845-4A6A-A4B3-DB80A6C30A2E}" destId="{EDB5A8FF-C517-4AD8-9FC0-E0AD743C04DF}" srcOrd="4" destOrd="0" parTransId="{B4A48666-A2A1-47FC-A05E-066E517B1E14}" sibTransId="{8336E6F2-536B-4A06-B474-B86AA6156642}"/>
    <dgm:cxn modelId="{A29966E4-EFEC-4113-9B75-772B721AFAF4}" srcId="{1581F4C2-E845-4A6A-A4B3-DB80A6C30A2E}" destId="{BF926882-1C14-49A8-8438-AA9FF163DAA7}" srcOrd="0" destOrd="0" parTransId="{B2C64897-B294-480A-A47C-F0162350C663}" sibTransId="{2EC27CC7-595A-498E-B578-99C09AD78AFD}"/>
    <dgm:cxn modelId="{0F50E5F5-97EE-4A9A-A100-473622C9C242}" type="presOf" srcId="{BF926882-1C14-49A8-8438-AA9FF163DAA7}" destId="{4FB10905-A0EF-4C44-81A3-EB2A47F4F60D}" srcOrd="0" destOrd="0" presId="urn:microsoft.com/office/officeart/2005/8/layout/pyramid2"/>
    <dgm:cxn modelId="{291D0174-A0A8-462C-B3F9-ED09B5192744}" type="presOf" srcId="{EDB5A8FF-C517-4AD8-9FC0-E0AD743C04DF}" destId="{8A07C3FE-538C-4695-A17A-F82D89EF6932}" srcOrd="0" destOrd="0" presId="urn:microsoft.com/office/officeart/2005/8/layout/pyramid2"/>
    <dgm:cxn modelId="{E8F4ECB4-AE4F-457D-8365-3517EC15E112}" srcId="{1581F4C2-E845-4A6A-A4B3-DB80A6C30A2E}" destId="{DED8B112-EE30-44E1-AF3A-BBCCECA8ED49}" srcOrd="3" destOrd="0" parTransId="{CFA17E2D-91B4-4B09-8B3D-8FB357D454C4}" sibTransId="{1BD71B84-C37F-4F65-AA02-724B1DEE0351}"/>
    <dgm:cxn modelId="{23F7E95F-1002-42DA-9525-E66F87CF40AD}" srcId="{1581F4C2-E845-4A6A-A4B3-DB80A6C30A2E}" destId="{F3554670-A995-45B9-BDF3-3C263751236F}" srcOrd="2" destOrd="0" parTransId="{EFF3071C-3138-4E5C-A02B-7F26764E75B7}" sibTransId="{53371CE3-A0DD-4E2D-A366-5A39C5AC939F}"/>
    <dgm:cxn modelId="{49008D59-ED4B-43C2-9545-8AFCDC92256F}" type="presOf" srcId="{1581F4C2-E845-4A6A-A4B3-DB80A6C30A2E}" destId="{B78992D3-C404-4F5F-878B-68D71F48B991}" srcOrd="0" destOrd="0" presId="urn:microsoft.com/office/officeart/2005/8/layout/pyramid2"/>
    <dgm:cxn modelId="{3E073C15-2F8A-4BA8-880F-08E6C343D250}" type="presParOf" srcId="{B78992D3-C404-4F5F-878B-68D71F48B991}" destId="{038DF540-94F4-470B-8090-D2F836059EF7}" srcOrd="0" destOrd="0" presId="urn:microsoft.com/office/officeart/2005/8/layout/pyramid2"/>
    <dgm:cxn modelId="{36681A3C-AD94-429B-9D84-BF98C02E56A3}" type="presParOf" srcId="{B78992D3-C404-4F5F-878B-68D71F48B991}" destId="{1B38791E-268D-4D10-8095-580E627D50E2}" srcOrd="1" destOrd="0" presId="urn:microsoft.com/office/officeart/2005/8/layout/pyramid2"/>
    <dgm:cxn modelId="{7B71BAEA-8990-4B44-8808-77E1CDCDDF0B}" type="presParOf" srcId="{1B38791E-268D-4D10-8095-580E627D50E2}" destId="{4FB10905-A0EF-4C44-81A3-EB2A47F4F60D}" srcOrd="0" destOrd="0" presId="urn:microsoft.com/office/officeart/2005/8/layout/pyramid2"/>
    <dgm:cxn modelId="{A643A942-6AA1-4D94-94C1-44CE110A13FC}" type="presParOf" srcId="{1B38791E-268D-4D10-8095-580E627D50E2}" destId="{7356623F-BADC-45FE-B714-539482AEE115}" srcOrd="1" destOrd="0" presId="urn:microsoft.com/office/officeart/2005/8/layout/pyramid2"/>
    <dgm:cxn modelId="{A6CAB746-9EB3-4A08-AFE3-E66E10FF6153}" type="presParOf" srcId="{1B38791E-268D-4D10-8095-580E627D50E2}" destId="{2B1E27DD-BB8F-4AD3-9D68-8F25A18E9704}" srcOrd="2" destOrd="0" presId="urn:microsoft.com/office/officeart/2005/8/layout/pyramid2"/>
    <dgm:cxn modelId="{361232BA-CCF8-46C6-B01E-D4BC5016EED6}" type="presParOf" srcId="{1B38791E-268D-4D10-8095-580E627D50E2}" destId="{DDCBB562-F13E-43BE-973B-B55CFE945EFC}" srcOrd="3" destOrd="0" presId="urn:microsoft.com/office/officeart/2005/8/layout/pyramid2"/>
    <dgm:cxn modelId="{AEF21E37-1D6A-43D3-B24C-49DD23D085A8}" type="presParOf" srcId="{1B38791E-268D-4D10-8095-580E627D50E2}" destId="{9CADD69D-65B1-4B8E-8FF0-1A1F2B064411}" srcOrd="4" destOrd="0" presId="urn:microsoft.com/office/officeart/2005/8/layout/pyramid2"/>
    <dgm:cxn modelId="{E6F697A8-DBC1-4016-BA18-CF3D5506F5BF}" type="presParOf" srcId="{1B38791E-268D-4D10-8095-580E627D50E2}" destId="{30E8E095-6AEB-4DFC-BD38-CAAF19ABEEAB}" srcOrd="5" destOrd="0" presId="urn:microsoft.com/office/officeart/2005/8/layout/pyramid2"/>
    <dgm:cxn modelId="{E19F6BD8-BAA8-4CDA-9BF6-7079D106B18E}" type="presParOf" srcId="{1B38791E-268D-4D10-8095-580E627D50E2}" destId="{021BE620-9179-4531-928A-03AE50FA10AC}" srcOrd="6" destOrd="0" presId="urn:microsoft.com/office/officeart/2005/8/layout/pyramid2"/>
    <dgm:cxn modelId="{FC323650-BD4D-4871-8C39-792E52882A1E}" type="presParOf" srcId="{1B38791E-268D-4D10-8095-580E627D50E2}" destId="{11D1CC38-6A7A-4000-B304-3A7AB7C36FB6}" srcOrd="7" destOrd="0" presId="urn:microsoft.com/office/officeart/2005/8/layout/pyramid2"/>
    <dgm:cxn modelId="{3094582D-04BB-4950-BE69-E07ED8DD5BC4}" type="presParOf" srcId="{1B38791E-268D-4D10-8095-580E627D50E2}" destId="{8A07C3FE-538C-4695-A17A-F82D89EF6932}" srcOrd="8" destOrd="0" presId="urn:microsoft.com/office/officeart/2005/8/layout/pyramid2"/>
    <dgm:cxn modelId="{BC08ADD4-2124-4514-A96A-858D6E8DA412}" type="presParOf" srcId="{1B38791E-268D-4D10-8095-580E627D50E2}" destId="{D42E9742-B910-455F-B0E8-9671935D3FFD}" srcOrd="9" destOrd="0" presId="urn:microsoft.com/office/officeart/2005/8/layout/pyramid2"/>
    <dgm:cxn modelId="{C931588D-D545-4D8B-9A4E-59C95C5E8627}" type="presParOf" srcId="{1B38791E-268D-4D10-8095-580E627D50E2}" destId="{B300D60D-4FBB-444B-B2DA-BF1136102158}" srcOrd="10" destOrd="0" presId="urn:microsoft.com/office/officeart/2005/8/layout/pyramid2"/>
    <dgm:cxn modelId="{473AD4FD-2F44-4547-A032-4C3D22F37EF3}" type="presParOf" srcId="{1B38791E-268D-4D10-8095-580E627D50E2}" destId="{D18263B3-F31E-4AE7-AAFE-156A4AF36658}" srcOrd="11" destOrd="0" presId="urn:microsoft.com/office/officeart/2005/8/layout/pyramid2"/>
    <dgm:cxn modelId="{A2158B9D-B528-467C-B006-0E5366C0AB92}" type="presParOf" srcId="{1B38791E-268D-4D10-8095-580E627D50E2}" destId="{DAE336E6-A901-49C0-8440-2691B5FEB4AA}" srcOrd="12" destOrd="0" presId="urn:microsoft.com/office/officeart/2005/8/layout/pyramid2"/>
    <dgm:cxn modelId="{663CAC32-786A-401A-B956-F3E3164E6AA7}" type="presParOf" srcId="{1B38791E-268D-4D10-8095-580E627D50E2}" destId="{A7A7A863-2F03-43CB-8162-3FEF4F51C4E7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8DF540-94F4-470B-8090-D2F836059EF7}">
      <dsp:nvSpPr>
        <dsp:cNvPr id="0" name=""/>
        <dsp:cNvSpPr/>
      </dsp:nvSpPr>
      <dsp:spPr>
        <a:xfrm rot="10800000">
          <a:off x="711199" y="0"/>
          <a:ext cx="4064000" cy="4064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B10905-A0EF-4C44-81A3-EB2A47F4F60D}">
      <dsp:nvSpPr>
        <dsp:cNvPr id="0" name=""/>
        <dsp:cNvSpPr/>
      </dsp:nvSpPr>
      <dsp:spPr>
        <a:xfrm>
          <a:off x="2808315" y="144015"/>
          <a:ext cx="2641600" cy="4206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200" kern="1200" dirty="0" smtClean="0">
              <a:effectLst/>
            </a:rPr>
            <a:t>Zajem podatkov iz različnih točk</a:t>
          </a:r>
          <a:endParaRPr lang="sl-SI" sz="1200" kern="1200" dirty="0"/>
        </a:p>
      </dsp:txBody>
      <dsp:txXfrm>
        <a:off x="2828850" y="164550"/>
        <a:ext cx="2600530" cy="379601"/>
      </dsp:txXfrm>
    </dsp:sp>
    <dsp:sp modelId="{2B1E27DD-BB8F-4AD3-9D68-8F25A18E9704}">
      <dsp:nvSpPr>
        <dsp:cNvPr id="0" name=""/>
        <dsp:cNvSpPr/>
      </dsp:nvSpPr>
      <dsp:spPr>
        <a:xfrm>
          <a:off x="2808315" y="608144"/>
          <a:ext cx="2641600" cy="4206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200" kern="1200" dirty="0" smtClean="0">
              <a:effectLst/>
            </a:rPr>
            <a:t>Hranjenje na enem mestu</a:t>
          </a:r>
          <a:endParaRPr lang="sl-SI" sz="1200" kern="1200" dirty="0">
            <a:effectLst/>
          </a:endParaRPr>
        </a:p>
      </dsp:txBody>
      <dsp:txXfrm>
        <a:off x="2828850" y="628679"/>
        <a:ext cx="2600530" cy="379601"/>
      </dsp:txXfrm>
    </dsp:sp>
    <dsp:sp modelId="{9CADD69D-65B1-4B8E-8FF0-1A1F2B064411}">
      <dsp:nvSpPr>
        <dsp:cNvPr id="0" name=""/>
        <dsp:cNvSpPr/>
      </dsp:nvSpPr>
      <dsp:spPr>
        <a:xfrm>
          <a:off x="2808315" y="1072274"/>
          <a:ext cx="2641600" cy="4206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200" kern="1200" dirty="0" smtClean="0">
              <a:effectLst/>
            </a:rPr>
            <a:t>Kategorizacija podatkov</a:t>
          </a:r>
        </a:p>
      </dsp:txBody>
      <dsp:txXfrm>
        <a:off x="2828850" y="1092809"/>
        <a:ext cx="2600530" cy="379601"/>
      </dsp:txXfrm>
    </dsp:sp>
    <dsp:sp modelId="{021BE620-9179-4531-928A-03AE50FA10AC}">
      <dsp:nvSpPr>
        <dsp:cNvPr id="0" name=""/>
        <dsp:cNvSpPr/>
      </dsp:nvSpPr>
      <dsp:spPr>
        <a:xfrm>
          <a:off x="2808315" y="1536403"/>
          <a:ext cx="2641600" cy="4206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200" kern="1200" dirty="0" smtClean="0">
              <a:effectLst/>
            </a:rPr>
            <a:t>Korelacija podatkov iz različnih virov</a:t>
          </a:r>
          <a:endParaRPr lang="sl-SI" sz="1200" kern="1200" dirty="0">
            <a:effectLst/>
          </a:endParaRPr>
        </a:p>
      </dsp:txBody>
      <dsp:txXfrm>
        <a:off x="2828850" y="1556938"/>
        <a:ext cx="2600530" cy="379601"/>
      </dsp:txXfrm>
    </dsp:sp>
    <dsp:sp modelId="{8A07C3FE-538C-4695-A17A-F82D89EF6932}">
      <dsp:nvSpPr>
        <dsp:cNvPr id="0" name=""/>
        <dsp:cNvSpPr/>
      </dsp:nvSpPr>
      <dsp:spPr>
        <a:xfrm>
          <a:off x="2808315" y="2000533"/>
          <a:ext cx="2641600" cy="4206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200" kern="1200" dirty="0" smtClean="0">
              <a:effectLst/>
            </a:rPr>
            <a:t>Obveščanje o incidentih v realnem času</a:t>
          </a:r>
          <a:endParaRPr lang="sl-SI" sz="1200" kern="1200" dirty="0">
            <a:effectLst/>
          </a:endParaRPr>
        </a:p>
      </dsp:txBody>
      <dsp:txXfrm>
        <a:off x="2828850" y="2021068"/>
        <a:ext cx="2600530" cy="379601"/>
      </dsp:txXfrm>
    </dsp:sp>
    <dsp:sp modelId="{B300D60D-4FBB-444B-B2DA-BF1136102158}">
      <dsp:nvSpPr>
        <dsp:cNvPr id="0" name=""/>
        <dsp:cNvSpPr/>
      </dsp:nvSpPr>
      <dsp:spPr>
        <a:xfrm>
          <a:off x="2808315" y="2464662"/>
          <a:ext cx="2641600" cy="4206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200" kern="1200" dirty="0" smtClean="0">
              <a:effectLst/>
            </a:rPr>
            <a:t>Upravljanje incidentov</a:t>
          </a:r>
          <a:endParaRPr lang="sl-SI" sz="1200" kern="1200" dirty="0">
            <a:effectLst/>
          </a:endParaRPr>
        </a:p>
      </dsp:txBody>
      <dsp:txXfrm>
        <a:off x="2828850" y="2485197"/>
        <a:ext cx="2600530" cy="379601"/>
      </dsp:txXfrm>
    </dsp:sp>
    <dsp:sp modelId="{DAE336E6-A901-49C0-8440-2691B5FEB4AA}">
      <dsp:nvSpPr>
        <dsp:cNvPr id="0" name=""/>
        <dsp:cNvSpPr/>
      </dsp:nvSpPr>
      <dsp:spPr>
        <a:xfrm>
          <a:off x="2808315" y="2928791"/>
          <a:ext cx="2641600" cy="42067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200" kern="1200" dirty="0" smtClean="0">
              <a:effectLst/>
            </a:rPr>
            <a:t>Forenzična in </a:t>
          </a:r>
          <a:r>
            <a:rPr lang="sl-SI" sz="1200" kern="1200" dirty="0" err="1" smtClean="0">
              <a:effectLst/>
            </a:rPr>
            <a:t>prediktivna</a:t>
          </a:r>
          <a:r>
            <a:rPr lang="sl-SI" sz="1200" kern="1200" dirty="0" smtClean="0">
              <a:effectLst/>
            </a:rPr>
            <a:t> analiza</a:t>
          </a:r>
          <a:endParaRPr lang="sl-SI" sz="1200" kern="1200" dirty="0">
            <a:effectLst/>
          </a:endParaRPr>
        </a:p>
      </dsp:txBody>
      <dsp:txXfrm>
        <a:off x="2828850" y="2949326"/>
        <a:ext cx="2600530" cy="3796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6574-78AD-4139-9E29-CB78E4DE00AC}" type="datetimeFigureOut">
              <a:rPr lang="sl-SI" smtClean="0"/>
              <a:t>12.10.2014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DA6DC-F785-48F7-ABFA-4506BCC6FC2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226776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DD40E8-A217-4DB1-A2A3-124356913025}" type="datetimeFigureOut">
              <a:rPr lang="sl-SI" smtClean="0"/>
              <a:t>12.10.2014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32E8D-76BC-49C0-9684-6DA25DA3884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7944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Kliknite, če želite urediti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27F23-61BF-4918-AFAD-3629D1B3F902}" type="datetime1">
              <a:rPr lang="sl-SI" smtClean="0"/>
              <a:t>12.10.2014</a:t>
            </a:fld>
            <a:endParaRPr lang="sl-SI" dirty="0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467544" y="6309320"/>
            <a:ext cx="5544616" cy="365125"/>
          </a:xfrm>
        </p:spPr>
        <p:txBody>
          <a:bodyPr/>
          <a:lstStyle/>
          <a:p>
            <a:r>
              <a:rPr lang="sl-SI" smtClean="0"/>
              <a:t>SIOUG 2011, Kongresni center Bernardin, 18.-21. septembra 2011 </a:t>
            </a:r>
            <a:endParaRPr lang="sl-SI" dirty="0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C820-4BF6-47ED-BB07-2F284CA0C112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8" name="Rectangle 7"/>
          <p:cNvSpPr/>
          <p:nvPr userDrawn="1"/>
        </p:nvSpPr>
        <p:spPr>
          <a:xfrm>
            <a:off x="7596336" y="0"/>
            <a:ext cx="1547664" cy="836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grpSp>
        <p:nvGrpSpPr>
          <p:cNvPr id="10" name="Skupina 9"/>
          <p:cNvGrpSpPr/>
          <p:nvPr userDrawn="1"/>
        </p:nvGrpSpPr>
        <p:grpSpPr>
          <a:xfrm>
            <a:off x="0" y="6309320"/>
            <a:ext cx="9144000" cy="288032"/>
            <a:chOff x="0" y="6309320"/>
            <a:chExt cx="9144000" cy="288032"/>
          </a:xfrm>
        </p:grpSpPr>
        <p:sp>
          <p:nvSpPr>
            <p:cNvPr id="11" name="Rectangle 6"/>
            <p:cNvSpPr/>
            <p:nvPr userDrawn="1"/>
          </p:nvSpPr>
          <p:spPr>
            <a:xfrm>
              <a:off x="0" y="6309320"/>
              <a:ext cx="9144000" cy="2880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pic>
          <p:nvPicPr>
            <p:cNvPr id="12" name="Content Placeholder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7448" y="6339036"/>
              <a:ext cx="499872" cy="2286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tx2"/>
              </a:buClr>
              <a:defRPr b="1"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sl-SI" dirty="0" smtClean="0"/>
              <a:t>Kliknite, če želite urediti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EBC3C-DBCE-4FD0-84E1-A05338BAA9A6}" type="datetime1">
              <a:rPr lang="sl-SI" smtClean="0"/>
              <a:t>12.10.2014</a:t>
            </a:fld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C820-4BF6-47ED-BB07-2F284CA0C112}" type="slidenum">
              <a:rPr lang="sl-SI" smtClean="0"/>
              <a:pPr/>
              <a:t>‹#›</a:t>
            </a:fld>
            <a:endParaRPr lang="sl-SI"/>
          </a:p>
        </p:txBody>
      </p:sp>
      <p:grpSp>
        <p:nvGrpSpPr>
          <p:cNvPr id="9" name="Skupina 8"/>
          <p:cNvGrpSpPr/>
          <p:nvPr userDrawn="1"/>
        </p:nvGrpSpPr>
        <p:grpSpPr>
          <a:xfrm>
            <a:off x="0" y="6309320"/>
            <a:ext cx="9144000" cy="288032"/>
            <a:chOff x="0" y="6309320"/>
            <a:chExt cx="9144000" cy="288032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6309320"/>
              <a:ext cx="9144000" cy="2880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l-SI"/>
            </a:p>
          </p:txBody>
        </p:sp>
        <p:pic>
          <p:nvPicPr>
            <p:cNvPr id="8" name="Content Placeholder 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7448" y="6339036"/>
              <a:ext cx="499872" cy="228600"/>
            </a:xfrm>
            <a:prstGeom prst="rect">
              <a:avLst/>
            </a:prstGeom>
          </p:spPr>
        </p:pic>
      </p:grp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>
          <a:xfrm>
            <a:off x="467544" y="6309321"/>
            <a:ext cx="5400600" cy="2880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endParaRPr lang="sl-SI" dirty="0"/>
          </a:p>
        </p:txBody>
      </p:sp>
      <p:pic>
        <p:nvPicPr>
          <p:cNvPr id="2050" name="Picture 2" descr="D:\a JZ DELO od 17.8.13\a JZ SIOUG\# a a # Srečanje SIOUG 2014\LC14\Leader's Cicle 2014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457" y="0"/>
            <a:ext cx="1573543" cy="104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/>
                </a:solidFill>
              </a:defRPr>
            </a:lvl1pPr>
          </a:lstStyle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986A8-891B-4478-9F5D-B1BCA91009FA}" type="datetime1">
              <a:rPr lang="sl-SI" smtClean="0"/>
              <a:t>12.10.2014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SIOUG 2011, Kongresni center Bernardin, 18.-21. septembra 2011 </a:t>
            </a: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C820-4BF6-47ED-BB07-2F284CA0C112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49DD2-EA25-4C01-AA43-97558BF1CCAF}" type="datetime1">
              <a:rPr lang="sl-SI" smtClean="0"/>
              <a:t>12.10.2014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SIOUG 2011, Kongresni center Bernardin, 18.-21. septembra 2011 </a:t>
            </a:r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C820-4BF6-47ED-BB07-2F284CA0C112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8" name="Rectangle 7"/>
          <p:cNvSpPr/>
          <p:nvPr userDrawn="1"/>
        </p:nvSpPr>
        <p:spPr>
          <a:xfrm>
            <a:off x="0" y="6309320"/>
            <a:ext cx="914400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9" name="Content Placeholder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448" y="6339036"/>
            <a:ext cx="499872" cy="22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9CF8-E856-440A-9572-82773AC0FBCD}" type="datetime1">
              <a:rPr lang="sl-SI" smtClean="0"/>
              <a:t>12.10.2014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SIOUG 2011, Kongresni center Bernardin, 18.-21. septembra 2011 </a:t>
            </a:r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C820-4BF6-47ED-BB07-2F284CA0C112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10" name="Rectangle 9"/>
          <p:cNvSpPr/>
          <p:nvPr userDrawn="1"/>
        </p:nvSpPr>
        <p:spPr>
          <a:xfrm>
            <a:off x="0" y="6309320"/>
            <a:ext cx="914400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1" name="Content Placeholder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448" y="6339036"/>
            <a:ext cx="499872" cy="228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D3F6E-1B77-4298-AE93-DF294F943DB9}" type="datetime1">
              <a:rPr lang="sl-SI" smtClean="0"/>
              <a:t>12.10.2014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SIOUG 2011, Kongresni center Bernardin, 18.-21. septembra 2011 </a:t>
            </a:r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C820-4BF6-47ED-BB07-2F284CA0C112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6" name="Rectangle 5"/>
          <p:cNvSpPr/>
          <p:nvPr userDrawn="1"/>
        </p:nvSpPr>
        <p:spPr>
          <a:xfrm>
            <a:off x="0" y="6309320"/>
            <a:ext cx="914400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7" name="Content Placeholder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448" y="6339036"/>
            <a:ext cx="499872" cy="228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4A7D5-E385-4D73-BE11-8928FB860256}" type="datetime1">
              <a:rPr lang="sl-SI" smtClean="0"/>
              <a:t>12.10.2014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SIOUG 2011, Kongresni center Bernardin, 18.-21. septembra 2011 </a:t>
            </a:r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C820-4BF6-47ED-BB07-2F284CA0C112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5" name="Rectangle 4"/>
          <p:cNvSpPr/>
          <p:nvPr userDrawn="1"/>
        </p:nvSpPr>
        <p:spPr>
          <a:xfrm>
            <a:off x="0" y="6309320"/>
            <a:ext cx="914400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6" name="Content Placeholder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448" y="6339036"/>
            <a:ext cx="499872" cy="228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88D1-39BC-4511-839E-0CA8B7DA69F3}" type="datetime1">
              <a:rPr lang="sl-SI" smtClean="0"/>
              <a:t>12.10.2014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SIOUG 2011, Kongresni center Bernardin, 18.-21. septembra 2011 </a:t>
            </a:r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C820-4BF6-47ED-BB07-2F284CA0C112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8" name="Rectangle 7"/>
          <p:cNvSpPr/>
          <p:nvPr userDrawn="1"/>
        </p:nvSpPr>
        <p:spPr>
          <a:xfrm>
            <a:off x="0" y="6309320"/>
            <a:ext cx="914400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9" name="Content Placeholder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448" y="6339036"/>
            <a:ext cx="499872" cy="228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BF356-5B72-4AB6-A43A-6EA239167DB8}" type="datetime1">
              <a:rPr lang="sl-SI" smtClean="0"/>
              <a:t>12.10.2014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SIOUG 2011, Kongresni center Bernardin, 18.-21. septembra 2011 </a:t>
            </a:r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C820-4BF6-47ED-BB07-2F284CA0C112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8" name="Rectangle 7"/>
          <p:cNvSpPr/>
          <p:nvPr userDrawn="1"/>
        </p:nvSpPr>
        <p:spPr>
          <a:xfrm>
            <a:off x="0" y="6309320"/>
            <a:ext cx="914400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9" name="Content Placeholder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448" y="6339036"/>
            <a:ext cx="499872" cy="228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0637-2E08-409D-A00F-A1A63DCE763E}" type="datetime1">
              <a:rPr lang="sl-SI" smtClean="0"/>
              <a:t>12.10.2014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SIOUG 2011, Kongresni center Bernardin, 18.-21. septembra 2011 </a:t>
            </a: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C820-4BF6-47ED-BB07-2F284CA0C112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7" name="Rectangle 6"/>
          <p:cNvSpPr/>
          <p:nvPr userDrawn="1"/>
        </p:nvSpPr>
        <p:spPr>
          <a:xfrm>
            <a:off x="0" y="6309320"/>
            <a:ext cx="914400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8" name="Content Placeholder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448" y="6339036"/>
            <a:ext cx="499872" cy="228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446D1-00FB-49AA-A54E-44E254EA3944}" type="datetime1">
              <a:rPr lang="sl-SI" smtClean="0"/>
              <a:t>12.10.2014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l-SI" smtClean="0"/>
              <a:t>SIOUG 2011, Kongresni center Bernardin, 18.-21. septembra 2011 </a:t>
            </a: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BC820-4BF6-47ED-BB07-2F284CA0C112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7" name="Rectangle 6"/>
          <p:cNvSpPr/>
          <p:nvPr userDrawn="1"/>
        </p:nvSpPr>
        <p:spPr>
          <a:xfrm>
            <a:off x="0" y="6309320"/>
            <a:ext cx="9144000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8" name="Content Placeholder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448" y="6339036"/>
            <a:ext cx="499872" cy="22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 smtClean="0"/>
              <a:t>Kliknite, če želite urediti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8D9A5-CEB6-4B73-BF9D-ABD5787C0D8C}" type="datetime1">
              <a:rPr lang="sl-SI" smtClean="0"/>
              <a:t>12.10.2014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l-SI" smtClean="0"/>
              <a:t>SIOUG 2011, Kongresni center Bernardin, 18.-21. septembra 2011 </a:t>
            </a:r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BC820-4BF6-47ED-BB07-2F284CA0C112}" type="slidenum">
              <a:rPr lang="sl-SI" smtClean="0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 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 smtClean="0"/>
              <a:t> </a:t>
            </a:r>
            <a:endParaRPr lang="sl-SI" dirty="0"/>
          </a:p>
        </p:txBody>
      </p:sp>
      <p:pic>
        <p:nvPicPr>
          <p:cNvPr id="4" name="Picture 2" descr="D:\a JZ DELO od 17.8.13\a JZ SIOUG\# a a # Srečanje SIOUG 2014\LC14\Leader's Cicle 20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7128792" cy="475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jeZBesedilom 4"/>
          <p:cNvSpPr txBox="1"/>
          <p:nvPr/>
        </p:nvSpPr>
        <p:spPr>
          <a:xfrm>
            <a:off x="-3886" y="476638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3600" b="1" dirty="0">
                <a:solidFill>
                  <a:schemeClr val="accent1">
                    <a:lumMod val="75000"/>
                  </a:schemeClr>
                </a:solidFill>
              </a:rPr>
              <a:t>Informacijska varnost v Oracle </a:t>
            </a:r>
            <a:r>
              <a:rPr lang="sl-SI" sz="3600" b="1" dirty="0" smtClean="0">
                <a:solidFill>
                  <a:schemeClr val="accent1">
                    <a:lumMod val="75000"/>
                  </a:schemeClr>
                </a:solidFill>
              </a:rPr>
              <a:t>okolju</a:t>
            </a:r>
          </a:p>
          <a:p>
            <a:pPr algn="ctr"/>
            <a:r>
              <a:rPr lang="sl-SI" sz="3600" b="1" dirty="0" smtClean="0">
                <a:solidFill>
                  <a:schemeClr val="accent1">
                    <a:lumMod val="75000"/>
                  </a:schemeClr>
                </a:solidFill>
              </a:rPr>
              <a:t>Skupina </a:t>
            </a:r>
            <a:r>
              <a:rPr lang="sl-SI" sz="3600" b="1" dirty="0" err="1" smtClean="0">
                <a:solidFill>
                  <a:schemeClr val="accent1">
                    <a:lumMod val="75000"/>
                  </a:schemeClr>
                </a:solidFill>
              </a:rPr>
              <a:t>Our</a:t>
            </a:r>
            <a:r>
              <a:rPr lang="sl-SI" sz="3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l-SI" sz="3600" b="1" dirty="0" err="1" smtClean="0">
                <a:solidFill>
                  <a:schemeClr val="accent1">
                    <a:lumMod val="75000"/>
                  </a:schemeClr>
                </a:solidFill>
              </a:rPr>
              <a:t>Space</a:t>
            </a:r>
            <a:endParaRPr lang="sl-SI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3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l-SI" dirty="0" smtClean="0">
                <a:solidFill>
                  <a:srgbClr val="FF0000"/>
                </a:solidFill>
                <a:effectLst/>
              </a:rPr>
              <a:t>Skupina </a:t>
            </a:r>
            <a:r>
              <a:rPr lang="sl-SI" dirty="0" err="1" smtClean="0">
                <a:solidFill>
                  <a:srgbClr val="FF0000"/>
                </a:solidFill>
                <a:effectLst/>
              </a:rPr>
              <a:t>Our</a:t>
            </a:r>
            <a:r>
              <a:rPr lang="sl-SI" dirty="0" smtClean="0">
                <a:solidFill>
                  <a:srgbClr val="FF0000"/>
                </a:solidFill>
                <a:effectLst/>
              </a:rPr>
              <a:t> </a:t>
            </a:r>
            <a:r>
              <a:rPr lang="sl-SI" dirty="0" err="1" smtClean="0">
                <a:solidFill>
                  <a:srgbClr val="FF0000"/>
                </a:solidFill>
                <a:effectLst/>
              </a:rPr>
              <a:t>Space</a:t>
            </a:r>
            <a:endParaRPr lang="sl-SI" dirty="0">
              <a:solidFill>
                <a:srgbClr val="FF0000"/>
              </a:solidFill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sl-SI" sz="2800" dirty="0" smtClean="0">
                <a:solidFill>
                  <a:srgbClr val="0070C0"/>
                </a:solidFill>
                <a:effectLst/>
              </a:rPr>
              <a:t>Sestavljajo jo podjetja:</a:t>
            </a:r>
          </a:p>
          <a:p>
            <a:pPr lvl="1"/>
            <a:r>
              <a:rPr lang="sl-SI" sz="2400" dirty="0" err="1" smtClean="0">
                <a:solidFill>
                  <a:srgbClr val="0070C0"/>
                </a:solidFill>
                <a:effectLst/>
              </a:rPr>
              <a:t>Our</a:t>
            </a:r>
            <a:r>
              <a:rPr lang="sl-SI" sz="2400" dirty="0" smtClean="0">
                <a:solidFill>
                  <a:srgbClr val="0070C0"/>
                </a:solidFill>
                <a:effectLst/>
              </a:rPr>
              <a:t> </a:t>
            </a:r>
            <a:r>
              <a:rPr lang="sl-SI" sz="2400" dirty="0" err="1" smtClean="0">
                <a:solidFill>
                  <a:srgbClr val="0070C0"/>
                </a:solidFill>
                <a:effectLst/>
              </a:rPr>
              <a:t>Space</a:t>
            </a:r>
            <a:r>
              <a:rPr lang="sl-SI" sz="2400" dirty="0" smtClean="0">
                <a:solidFill>
                  <a:srgbClr val="0070C0"/>
                </a:solidFill>
                <a:effectLst/>
              </a:rPr>
              <a:t> (OS)</a:t>
            </a:r>
            <a:endParaRPr lang="sl-SI" sz="2400" dirty="0" smtClean="0">
              <a:solidFill>
                <a:srgbClr val="0070C0"/>
              </a:solidFill>
              <a:effectLst/>
            </a:endParaRPr>
          </a:p>
          <a:p>
            <a:pPr lvl="1"/>
            <a:r>
              <a:rPr lang="sl-SI" sz="2400" dirty="0" smtClean="0">
                <a:solidFill>
                  <a:srgbClr val="0070C0"/>
                </a:solidFill>
                <a:effectLst/>
              </a:rPr>
              <a:t>OSIR</a:t>
            </a:r>
            <a:endParaRPr lang="sl-SI" sz="2400" dirty="0" smtClean="0">
              <a:solidFill>
                <a:srgbClr val="0070C0"/>
              </a:solidFill>
              <a:effectLst/>
            </a:endParaRPr>
          </a:p>
          <a:p>
            <a:pPr lvl="1"/>
            <a:r>
              <a:rPr lang="sl-SI" sz="2400" dirty="0" err="1" smtClean="0">
                <a:solidFill>
                  <a:srgbClr val="0070C0"/>
                </a:solidFill>
                <a:effectLst/>
              </a:rPr>
              <a:t>Our</a:t>
            </a:r>
            <a:r>
              <a:rPr lang="sl-SI" sz="2400" dirty="0" smtClean="0">
                <a:solidFill>
                  <a:srgbClr val="0070C0"/>
                </a:solidFill>
                <a:effectLst/>
              </a:rPr>
              <a:t> </a:t>
            </a:r>
            <a:r>
              <a:rPr lang="sl-SI" sz="2400" dirty="0" err="1" smtClean="0">
                <a:solidFill>
                  <a:srgbClr val="0070C0"/>
                </a:solidFill>
                <a:effectLst/>
              </a:rPr>
              <a:t>Space</a:t>
            </a:r>
            <a:r>
              <a:rPr lang="sl-SI" sz="2400" dirty="0" smtClean="0">
                <a:solidFill>
                  <a:srgbClr val="0070C0"/>
                </a:solidFill>
                <a:effectLst/>
              </a:rPr>
              <a:t> </a:t>
            </a:r>
            <a:r>
              <a:rPr lang="sl-SI" sz="2400" dirty="0" err="1" smtClean="0">
                <a:solidFill>
                  <a:srgbClr val="0070C0"/>
                </a:solidFill>
                <a:effectLst/>
              </a:rPr>
              <a:t>Appliances</a:t>
            </a:r>
            <a:r>
              <a:rPr lang="sl-SI" sz="2400" dirty="0" smtClean="0">
                <a:solidFill>
                  <a:srgbClr val="0070C0"/>
                </a:solidFill>
                <a:effectLst/>
              </a:rPr>
              <a:t> (OSA)</a:t>
            </a:r>
            <a:endParaRPr lang="sl-SI" sz="2400" dirty="0" smtClean="0">
              <a:solidFill>
                <a:srgbClr val="0070C0"/>
              </a:solidFill>
              <a:effectLst/>
            </a:endParaRPr>
          </a:p>
          <a:p>
            <a:r>
              <a:rPr lang="sl-SI" dirty="0" smtClean="0">
                <a:solidFill>
                  <a:srgbClr val="0070C0"/>
                </a:solidFill>
                <a:effectLst/>
              </a:rPr>
              <a:t>Ukvarjamo se z:</a:t>
            </a:r>
          </a:p>
          <a:p>
            <a:pPr lvl="1"/>
            <a:r>
              <a:rPr lang="sl-SI" dirty="0" smtClean="0">
                <a:solidFill>
                  <a:srgbClr val="0070C0"/>
                </a:solidFill>
                <a:effectLst/>
              </a:rPr>
              <a:t>Varnostjo informacijskih sistemov (OSIR, OSA)</a:t>
            </a:r>
          </a:p>
          <a:p>
            <a:pPr lvl="1"/>
            <a:r>
              <a:rPr lang="sl-SI" dirty="0" smtClean="0">
                <a:solidFill>
                  <a:srgbClr val="0070C0"/>
                </a:solidFill>
                <a:effectLst/>
              </a:rPr>
              <a:t>Razvojem in prilagoditvijo aplikacij (OSIR, </a:t>
            </a:r>
            <a:r>
              <a:rPr lang="sl-SI" dirty="0" smtClean="0">
                <a:solidFill>
                  <a:srgbClr val="0070C0"/>
                </a:solidFill>
                <a:effectLst/>
              </a:rPr>
              <a:t>OS)</a:t>
            </a:r>
            <a:endParaRPr lang="sl-SI" dirty="0" smtClean="0">
              <a:solidFill>
                <a:srgbClr val="0070C0"/>
              </a:solidFill>
              <a:effectLst/>
            </a:endParaRPr>
          </a:p>
          <a:p>
            <a:pPr lvl="1"/>
            <a:r>
              <a:rPr lang="sl-SI" dirty="0" smtClean="0">
                <a:solidFill>
                  <a:srgbClr val="0070C0"/>
                </a:solidFill>
                <a:effectLst/>
              </a:rPr>
              <a:t>Prodajo diskovnih sistemov in sistemsko integracijo (</a:t>
            </a:r>
            <a:r>
              <a:rPr lang="sl-SI" dirty="0" smtClean="0">
                <a:solidFill>
                  <a:srgbClr val="0070C0"/>
                </a:solidFill>
                <a:effectLst/>
              </a:rPr>
              <a:t>OSA)</a:t>
            </a:r>
            <a:endParaRPr lang="sl-SI" dirty="0" smtClean="0">
              <a:solidFill>
                <a:srgbClr val="0070C0"/>
              </a:solidFill>
              <a:effectLst/>
            </a:endParaRPr>
          </a:p>
          <a:p>
            <a:pPr lvl="1"/>
            <a:r>
              <a:rPr lang="sl-SI" dirty="0" smtClean="0">
                <a:solidFill>
                  <a:srgbClr val="0070C0"/>
                </a:solidFill>
                <a:effectLst/>
              </a:rPr>
              <a:t>Uvajanjem Big Data tehnologij (</a:t>
            </a:r>
            <a:r>
              <a:rPr lang="sl-SI" dirty="0" smtClean="0">
                <a:solidFill>
                  <a:srgbClr val="0070C0"/>
                </a:solidFill>
                <a:effectLst/>
              </a:rPr>
              <a:t>OSA, OSIR, OS)</a:t>
            </a:r>
            <a:endParaRPr lang="sl-SI" dirty="0" smtClean="0">
              <a:solidFill>
                <a:srgbClr val="0070C0"/>
              </a:solidFill>
              <a:effectLst/>
            </a:endParaRPr>
          </a:p>
          <a:p>
            <a:r>
              <a:rPr lang="sl-SI" dirty="0" smtClean="0">
                <a:solidFill>
                  <a:srgbClr val="0070C0"/>
                </a:solidFill>
                <a:effectLst/>
              </a:rPr>
              <a:t>Zaupajo nam:</a:t>
            </a:r>
          </a:p>
          <a:p>
            <a:pPr lvl="1"/>
            <a:r>
              <a:rPr lang="sl-SI" dirty="0" smtClean="0">
                <a:solidFill>
                  <a:srgbClr val="0070C0"/>
                </a:solidFill>
                <a:effectLst/>
              </a:rPr>
              <a:t>NEK, Banka Koper, </a:t>
            </a:r>
            <a:r>
              <a:rPr lang="sl-SI" dirty="0" err="1" smtClean="0">
                <a:solidFill>
                  <a:srgbClr val="0070C0"/>
                </a:solidFill>
                <a:effectLst/>
              </a:rPr>
              <a:t>Unicredit</a:t>
            </a:r>
            <a:r>
              <a:rPr lang="sl-SI" dirty="0" smtClean="0">
                <a:solidFill>
                  <a:srgbClr val="0070C0"/>
                </a:solidFill>
                <a:effectLst/>
              </a:rPr>
              <a:t>, Kolektor </a:t>
            </a:r>
            <a:r>
              <a:rPr lang="sl-SI" dirty="0" err="1" smtClean="0">
                <a:solidFill>
                  <a:srgbClr val="0070C0"/>
                </a:solidFill>
                <a:effectLst/>
              </a:rPr>
              <a:t>G</a:t>
            </a:r>
            <a:r>
              <a:rPr lang="sl-SI" dirty="0" err="1" smtClean="0">
                <a:solidFill>
                  <a:srgbClr val="0070C0"/>
                </a:solidFill>
                <a:effectLst/>
              </a:rPr>
              <a:t>roup</a:t>
            </a:r>
            <a:r>
              <a:rPr lang="sl-SI" dirty="0" smtClean="0">
                <a:solidFill>
                  <a:srgbClr val="0070C0"/>
                </a:solidFill>
                <a:effectLst/>
              </a:rPr>
              <a:t>, Helios…</a:t>
            </a:r>
          </a:p>
          <a:p>
            <a:pPr lvl="1"/>
            <a:endParaRPr lang="sl-SI" sz="2400" dirty="0" smtClean="0">
              <a:solidFill>
                <a:srgbClr val="0070C0"/>
              </a:solidFill>
              <a:effectLst/>
            </a:endParaRPr>
          </a:p>
          <a:p>
            <a:pPr marL="0" lvl="0" indent="0">
              <a:buNone/>
            </a:pPr>
            <a:endParaRPr lang="sl-SI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68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l-SI" sz="2800" b="0" dirty="0" smtClean="0">
                <a:solidFill>
                  <a:srgbClr val="0070C0"/>
                </a:solidFill>
                <a:effectLst/>
              </a:rPr>
              <a:t>Zbira podatke iz </a:t>
            </a:r>
            <a:r>
              <a:rPr lang="sl-SI" sz="2800" b="0" dirty="0">
                <a:solidFill>
                  <a:srgbClr val="0070C0"/>
                </a:solidFill>
                <a:effectLst/>
              </a:rPr>
              <a:t>različnih </a:t>
            </a:r>
            <a:r>
              <a:rPr lang="sl-SI" sz="2800" b="0" dirty="0" smtClean="0">
                <a:solidFill>
                  <a:srgbClr val="0070C0"/>
                </a:solidFill>
                <a:effectLst/>
              </a:rPr>
              <a:t>naprav informacijskega sistema,</a:t>
            </a:r>
          </a:p>
          <a:p>
            <a:pPr lvl="0"/>
            <a:r>
              <a:rPr lang="sl-SI" sz="2800" b="0" dirty="0" smtClean="0">
                <a:solidFill>
                  <a:srgbClr val="0070C0"/>
                </a:solidFill>
                <a:effectLst/>
              </a:rPr>
              <a:t>ustvarja povezave </a:t>
            </a:r>
            <a:r>
              <a:rPr lang="sl-SI" sz="2800" b="0" dirty="0">
                <a:solidFill>
                  <a:srgbClr val="0070C0"/>
                </a:solidFill>
                <a:effectLst/>
              </a:rPr>
              <a:t>med </a:t>
            </a:r>
            <a:r>
              <a:rPr lang="sl-SI" sz="2800" b="0" dirty="0" smtClean="0">
                <a:solidFill>
                  <a:srgbClr val="0070C0"/>
                </a:solidFill>
                <a:effectLst/>
              </a:rPr>
              <a:t>pridobljenimi podatki,</a:t>
            </a:r>
          </a:p>
          <a:p>
            <a:pPr lvl="0"/>
            <a:r>
              <a:rPr lang="sl-SI" sz="2800" b="0" dirty="0" smtClean="0">
                <a:solidFill>
                  <a:srgbClr val="0070C0"/>
                </a:solidFill>
                <a:effectLst/>
              </a:rPr>
              <a:t>obvešča </a:t>
            </a:r>
            <a:r>
              <a:rPr lang="sl-SI" sz="2800" b="0" dirty="0">
                <a:solidFill>
                  <a:srgbClr val="0070C0"/>
                </a:solidFill>
                <a:effectLst/>
              </a:rPr>
              <a:t>o varnostnih incidentih v </a:t>
            </a:r>
            <a:r>
              <a:rPr lang="sl-SI" sz="2800" b="0" dirty="0" smtClean="0">
                <a:solidFill>
                  <a:srgbClr val="0070C0"/>
                </a:solidFill>
                <a:effectLst/>
              </a:rPr>
              <a:t>omrežju </a:t>
            </a:r>
            <a:r>
              <a:rPr lang="sl-SI" sz="2800" b="0" dirty="0">
                <a:solidFill>
                  <a:srgbClr val="0070C0"/>
                </a:solidFill>
                <a:effectLst/>
              </a:rPr>
              <a:t>na podlagi dobljenih </a:t>
            </a:r>
            <a:r>
              <a:rPr lang="sl-SI" sz="2800" b="0" dirty="0" smtClean="0">
                <a:solidFill>
                  <a:srgbClr val="0070C0"/>
                </a:solidFill>
                <a:effectLst/>
              </a:rPr>
              <a:t>rezultatov v realnem času.</a:t>
            </a:r>
          </a:p>
          <a:p>
            <a:pPr lvl="0"/>
            <a:r>
              <a:rPr lang="sl-SI" sz="2800" b="0" dirty="0" smtClean="0">
                <a:solidFill>
                  <a:srgbClr val="0070C0"/>
                </a:solidFill>
                <a:effectLst/>
              </a:rPr>
              <a:t>SIEM lahko služi kot orodje za izdelavo poročil, ki so potrebne za skladnost s standardi.</a:t>
            </a:r>
            <a:endParaRPr lang="sl-SI" sz="2800" b="0" dirty="0">
              <a:solidFill>
                <a:srgbClr val="0070C0"/>
              </a:solidFill>
              <a:effectLst/>
            </a:endParaRPr>
          </a:p>
          <a:p>
            <a:pPr marL="0" lvl="0" indent="0">
              <a:buNone/>
            </a:pPr>
            <a:endParaRPr lang="sl-SI" sz="2800" dirty="0">
              <a:solidFill>
                <a:srgbClr val="0070C0"/>
              </a:solidFill>
              <a:effectLst/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>
                <a:solidFill>
                  <a:srgbClr val="FF0000"/>
                </a:solidFill>
                <a:effectLst/>
              </a:rPr>
              <a:t>SIEM</a:t>
            </a:r>
            <a:br>
              <a:rPr lang="sl-SI" dirty="0" smtClean="0">
                <a:solidFill>
                  <a:srgbClr val="FF0000"/>
                </a:solidFill>
                <a:effectLst/>
              </a:rPr>
            </a:br>
            <a:r>
              <a:rPr lang="sl-SI" sz="2000" dirty="0">
                <a:solidFill>
                  <a:srgbClr val="0070C0"/>
                </a:solidFill>
                <a:effectLst/>
              </a:rPr>
              <a:t>Sistem za upravljanje varnostnih informacij in </a:t>
            </a:r>
            <a:r>
              <a:rPr lang="sl-SI" sz="2000" dirty="0" smtClean="0">
                <a:solidFill>
                  <a:srgbClr val="0070C0"/>
                </a:solidFill>
                <a:effectLst/>
              </a:rPr>
              <a:t>dogodkov</a:t>
            </a:r>
            <a:endParaRPr lang="sl-SI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791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l-SI" sz="2800" dirty="0" smtClean="0">
                <a:solidFill>
                  <a:srgbClr val="0070C0"/>
                </a:solidFill>
                <a:effectLst/>
              </a:rPr>
              <a:t>Oracle okolja običajno vsebujejo največjo možno koncentracijo ključnih podatkov o podjetju na enem mestu</a:t>
            </a:r>
            <a:r>
              <a:rPr lang="sl-SI" sz="2800" dirty="0" smtClean="0">
                <a:solidFill>
                  <a:srgbClr val="0070C0"/>
                </a:solidFill>
                <a:effectLst/>
              </a:rPr>
              <a:t>. </a:t>
            </a:r>
            <a:endParaRPr lang="sl-SI" sz="2800" dirty="0" smtClean="0">
              <a:solidFill>
                <a:srgbClr val="0070C0"/>
              </a:solidFill>
              <a:effectLst/>
            </a:endParaRPr>
          </a:p>
          <a:p>
            <a:pPr marL="0" lvl="0" indent="0">
              <a:buNone/>
            </a:pPr>
            <a:endParaRPr lang="sl-SI" sz="2800" dirty="0" smtClean="0">
              <a:solidFill>
                <a:srgbClr val="0070C0"/>
              </a:solidFill>
              <a:effectLst/>
            </a:endParaRPr>
          </a:p>
          <a:p>
            <a:pPr lvl="0"/>
            <a:r>
              <a:rPr lang="sl-SI" sz="2800" dirty="0" smtClean="0">
                <a:solidFill>
                  <a:srgbClr val="FF0000"/>
                </a:solidFill>
                <a:effectLst/>
              </a:rPr>
              <a:t>100% varnosti ni mogoče </a:t>
            </a:r>
            <a:br>
              <a:rPr lang="sl-SI" sz="2800" dirty="0" smtClean="0">
                <a:solidFill>
                  <a:srgbClr val="FF0000"/>
                </a:solidFill>
                <a:effectLst/>
              </a:rPr>
            </a:br>
            <a:r>
              <a:rPr lang="sl-SI" sz="2800" dirty="0" smtClean="0">
                <a:solidFill>
                  <a:srgbClr val="FF0000"/>
                </a:solidFill>
                <a:effectLst/>
              </a:rPr>
              <a:t>zagotoviti nikjer</a:t>
            </a:r>
            <a:r>
              <a:rPr lang="sl-SI" sz="2800" dirty="0" smtClean="0">
                <a:solidFill>
                  <a:srgbClr val="FF0000"/>
                </a:solidFill>
                <a:effectLst/>
              </a:rPr>
              <a:t>.</a:t>
            </a:r>
          </a:p>
          <a:p>
            <a:pPr lvl="0"/>
            <a:endParaRPr lang="sl-SI" sz="2800" dirty="0" smtClean="0">
              <a:solidFill>
                <a:srgbClr val="FF0000"/>
              </a:solidFill>
              <a:effectLst/>
            </a:endParaRPr>
          </a:p>
          <a:p>
            <a:r>
              <a:rPr lang="sl-SI" sz="2800" dirty="0" smtClean="0">
                <a:solidFill>
                  <a:srgbClr val="0070C0"/>
                </a:solidFill>
                <a:effectLst/>
              </a:rPr>
              <a:t>Primer: SIEM nas lahko opozori</a:t>
            </a:r>
          </a:p>
          <a:p>
            <a:pPr marL="0" indent="0">
              <a:buNone/>
            </a:pPr>
            <a:r>
              <a:rPr lang="sl-SI" sz="2800" dirty="0" smtClean="0">
                <a:solidFill>
                  <a:srgbClr val="0070C0"/>
                </a:solidFill>
                <a:effectLst/>
              </a:rPr>
              <a:t>    o aktivnostih privzetih uporabnikov.</a:t>
            </a:r>
            <a:endParaRPr lang="sl-SI" sz="2800" dirty="0">
              <a:solidFill>
                <a:srgbClr val="0070C0"/>
              </a:solidFill>
              <a:effectLst/>
            </a:endParaRPr>
          </a:p>
          <a:p>
            <a:pPr lvl="0"/>
            <a:endParaRPr lang="sl-SI" sz="2800" dirty="0" smtClean="0">
              <a:solidFill>
                <a:srgbClr val="FF0000"/>
              </a:solidFill>
              <a:effectLst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186227"/>
              </p:ext>
            </p:extLst>
          </p:nvPr>
        </p:nvGraphicFramePr>
        <p:xfrm>
          <a:off x="5652120" y="2852936"/>
          <a:ext cx="2952328" cy="2466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Image" r:id="rId4" imgW="17218800" imgH="14628240" progId="Photoshop.Image.13">
                  <p:embed/>
                </p:oleObj>
              </mc:Choice>
              <mc:Fallback>
                <p:oleObj name="Image" r:id="rId4" imgW="17218800" imgH="146282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52120" y="2852936"/>
                        <a:ext cx="2952328" cy="2466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l-SI" dirty="0" smtClean="0">
                <a:solidFill>
                  <a:srgbClr val="FF0000"/>
                </a:solidFill>
                <a:effectLst/>
              </a:rPr>
              <a:t>SIEM v ORACLE OKOLJU</a:t>
            </a:r>
            <a:endParaRPr lang="sl-SI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16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796950"/>
          </a:xfrm>
        </p:spPr>
        <p:txBody>
          <a:bodyPr/>
          <a:lstStyle/>
          <a:p>
            <a:pPr lvl="0"/>
            <a:r>
              <a:rPr lang="sl-SI" dirty="0" smtClean="0">
                <a:solidFill>
                  <a:srgbClr val="FF0000"/>
                </a:solidFill>
                <a:effectLst/>
              </a:rPr>
              <a:t>Zasnova Big Data SIEM rešitve</a:t>
            </a:r>
            <a:endParaRPr lang="sl-SI" dirty="0">
              <a:solidFill>
                <a:srgbClr val="FF0000"/>
              </a:solidFill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98920907"/>
              </p:ext>
            </p:extLst>
          </p:nvPr>
        </p:nvGraphicFramePr>
        <p:xfrm>
          <a:off x="827584" y="193134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/>
          <p:cNvSpPr/>
          <p:nvPr/>
        </p:nvSpPr>
        <p:spPr>
          <a:xfrm>
            <a:off x="6228184" y="779214"/>
            <a:ext cx="1571264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l-SI" sz="34400" dirty="0">
                <a:ln w="0"/>
                <a:solidFill>
                  <a:schemeClr val="bg1">
                    <a:lumMod val="85000"/>
                  </a:schemeClr>
                </a:solidFill>
              </a:rPr>
              <a:t>}</a:t>
            </a:r>
            <a:endParaRPr lang="en-US" sz="34400" dirty="0">
              <a:ln w="0"/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99448" y="2435398"/>
            <a:ext cx="461665" cy="2499467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sl-SI" dirty="0" smtClean="0"/>
              <a:t>SKLADNOST S STANDARDI</a:t>
            </a:r>
            <a:endParaRPr lang="sl-SI" dirty="0"/>
          </a:p>
        </p:txBody>
      </p:sp>
      <p:sp>
        <p:nvSpPr>
          <p:cNvPr id="6" name="Ograda vsebine 2"/>
          <p:cNvSpPr>
            <a:spLocks noGrp="1"/>
          </p:cNvSpPr>
          <p:nvPr>
            <p:ph idx="1"/>
          </p:nvPr>
        </p:nvSpPr>
        <p:spPr>
          <a:xfrm>
            <a:off x="323528" y="4232892"/>
            <a:ext cx="2448272" cy="17163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sz="2400" dirty="0" smtClean="0">
                <a:solidFill>
                  <a:srgbClr val="FF0000"/>
                </a:solidFill>
                <a:effectLst/>
              </a:rPr>
              <a:t>Običajne SIEM rešitve zberejo le podatke o znanih incidentih.</a:t>
            </a:r>
          </a:p>
          <a:p>
            <a:pPr lvl="0"/>
            <a:endParaRPr lang="sl-SI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83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796950"/>
          </a:xfrm>
        </p:spPr>
        <p:txBody>
          <a:bodyPr/>
          <a:lstStyle/>
          <a:p>
            <a:pPr lvl="0"/>
            <a:r>
              <a:rPr lang="sl-SI" dirty="0" smtClean="0">
                <a:solidFill>
                  <a:srgbClr val="FF0000"/>
                </a:solidFill>
                <a:effectLst/>
              </a:rPr>
              <a:t>Na kaj pazimo pri izbiri SIEM rešitve</a:t>
            </a:r>
            <a:endParaRPr lang="sl-SI" dirty="0">
              <a:solidFill>
                <a:srgbClr val="FF0000"/>
              </a:solidFill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800" dirty="0" smtClean="0">
                <a:solidFill>
                  <a:srgbClr val="0070C0"/>
                </a:solidFill>
                <a:effectLst/>
              </a:rPr>
              <a:t>Število dogodkov na sekundo</a:t>
            </a:r>
            <a:br>
              <a:rPr lang="sl-SI" sz="2800" dirty="0" smtClean="0">
                <a:solidFill>
                  <a:srgbClr val="0070C0"/>
                </a:solidFill>
                <a:effectLst/>
              </a:rPr>
            </a:br>
            <a:endParaRPr lang="sl-SI" sz="2800" dirty="0" smtClean="0">
              <a:solidFill>
                <a:srgbClr val="0070C0"/>
              </a:solidFill>
              <a:effectLst/>
            </a:endParaRPr>
          </a:p>
          <a:p>
            <a:r>
              <a:rPr lang="sl-SI" sz="2800" dirty="0" smtClean="0">
                <a:solidFill>
                  <a:srgbClr val="0070C0"/>
                </a:solidFill>
                <a:effectLst/>
              </a:rPr>
              <a:t>Koliko virov je potrebnih za vzdrževanje in upravljanje rešitve</a:t>
            </a:r>
            <a:br>
              <a:rPr lang="sl-SI" sz="2800" dirty="0" smtClean="0">
                <a:solidFill>
                  <a:srgbClr val="0070C0"/>
                </a:solidFill>
                <a:effectLst/>
              </a:rPr>
            </a:br>
            <a:endParaRPr lang="sl-SI" sz="2800" dirty="0" smtClean="0">
              <a:solidFill>
                <a:srgbClr val="0070C0"/>
              </a:solidFill>
              <a:effectLst/>
            </a:endParaRPr>
          </a:p>
          <a:p>
            <a:r>
              <a:rPr lang="sl-SI" sz="2800" dirty="0" smtClean="0">
                <a:solidFill>
                  <a:srgbClr val="0070C0"/>
                </a:solidFill>
                <a:effectLst/>
              </a:rPr>
              <a:t>Dostopnost</a:t>
            </a:r>
            <a:br>
              <a:rPr lang="sl-SI" sz="2800" dirty="0" smtClean="0">
                <a:solidFill>
                  <a:srgbClr val="0070C0"/>
                </a:solidFill>
                <a:effectLst/>
              </a:rPr>
            </a:br>
            <a:endParaRPr lang="sl-SI" sz="2800" dirty="0" smtClean="0">
              <a:solidFill>
                <a:srgbClr val="0070C0"/>
              </a:solidFill>
              <a:effectLst/>
            </a:endParaRPr>
          </a:p>
          <a:p>
            <a:r>
              <a:rPr lang="sl-SI" sz="2800" dirty="0" smtClean="0">
                <a:solidFill>
                  <a:srgbClr val="0070C0"/>
                </a:solidFill>
                <a:effectLst/>
              </a:rPr>
              <a:t>Morebitna možnost</a:t>
            </a:r>
            <a:br>
              <a:rPr lang="sl-SI" sz="2800" dirty="0" smtClean="0">
                <a:solidFill>
                  <a:srgbClr val="0070C0"/>
                </a:solidFill>
                <a:effectLst/>
              </a:rPr>
            </a:br>
            <a:r>
              <a:rPr lang="sl-SI" sz="2800" dirty="0" smtClean="0">
                <a:solidFill>
                  <a:srgbClr val="0070C0"/>
                </a:solidFill>
                <a:effectLst/>
              </a:rPr>
              <a:t>filtriranja </a:t>
            </a:r>
            <a:r>
              <a:rPr lang="sl-SI" sz="2800" dirty="0" smtClean="0">
                <a:solidFill>
                  <a:srgbClr val="0070C0"/>
                </a:solidFill>
                <a:effectLst/>
              </a:rPr>
              <a:t>dogodkov</a:t>
            </a:r>
            <a:endParaRPr lang="sl-SI" sz="2800" dirty="0">
              <a:solidFill>
                <a:srgbClr val="0070C0"/>
              </a:solidFill>
              <a:effectLst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5367329"/>
              </p:ext>
            </p:extLst>
          </p:nvPr>
        </p:nvGraphicFramePr>
        <p:xfrm>
          <a:off x="4139952" y="3284984"/>
          <a:ext cx="4736524" cy="2664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Image" r:id="rId3" imgW="26006040" imgH="14628240" progId="Photoshop.Image.13">
                  <p:embed/>
                </p:oleObj>
              </mc:Choice>
              <mc:Fallback>
                <p:oleObj name="Image" r:id="rId3" imgW="26006040" imgH="146282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39952" y="3284984"/>
                        <a:ext cx="4736524" cy="26642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023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l-SI" dirty="0" smtClean="0">
                <a:solidFill>
                  <a:srgbClr val="FF0000"/>
                </a:solidFill>
                <a:effectLst/>
              </a:rPr>
              <a:t>Dodana vrednost</a:t>
            </a:r>
            <a:endParaRPr lang="sl-SI" dirty="0">
              <a:solidFill>
                <a:srgbClr val="FF0000"/>
              </a:solidFill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l-SI" sz="2800" dirty="0" smtClean="0">
                <a:solidFill>
                  <a:srgbClr val="0070C0"/>
                </a:solidFill>
                <a:effectLst/>
              </a:rPr>
              <a:t>Vdori v informacijske sisteme so postali dejstvo in ni rešitve, ki bi 100% zaščitila vse točke.</a:t>
            </a:r>
          </a:p>
          <a:p>
            <a:pPr lvl="0"/>
            <a:endParaRPr lang="sl-SI" sz="2800" dirty="0" smtClean="0">
              <a:solidFill>
                <a:srgbClr val="0070C0"/>
              </a:solidFill>
              <a:effectLst/>
            </a:endParaRPr>
          </a:p>
          <a:p>
            <a:pPr lvl="0"/>
            <a:r>
              <a:rPr lang="sl-SI" sz="2800" dirty="0" smtClean="0">
                <a:solidFill>
                  <a:srgbClr val="0070C0"/>
                </a:solidFill>
                <a:effectLst/>
              </a:rPr>
              <a:t>Pomembno je, da imamo možnost vpogleda v vse zbrane podatke za daljše časovno obdobje.</a:t>
            </a:r>
          </a:p>
          <a:p>
            <a:pPr lvl="1"/>
            <a:r>
              <a:rPr lang="sl-SI" sz="2400" dirty="0" smtClean="0">
                <a:solidFill>
                  <a:srgbClr val="0070C0"/>
                </a:solidFill>
                <a:effectLst/>
              </a:rPr>
              <a:t>Analiza dogodkov, katere zaznamo preko drugih virov in jih SIEM sam po sebi ne zazna.</a:t>
            </a:r>
          </a:p>
          <a:p>
            <a:pPr lvl="1"/>
            <a:r>
              <a:rPr lang="sl-SI" sz="2400" dirty="0" smtClean="0">
                <a:solidFill>
                  <a:srgbClr val="0070C0"/>
                </a:solidFill>
                <a:effectLst/>
              </a:rPr>
              <a:t>Možnost analiziranja trendov.</a:t>
            </a:r>
          </a:p>
          <a:p>
            <a:pPr lvl="0"/>
            <a:endParaRPr lang="sl-SI" sz="2800" dirty="0" smtClean="0">
              <a:solidFill>
                <a:srgbClr val="0070C0"/>
              </a:solidFill>
              <a:effectLst/>
            </a:endParaRPr>
          </a:p>
          <a:p>
            <a:pPr lvl="0"/>
            <a:endParaRPr lang="sl-SI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83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l-SI" dirty="0" smtClean="0">
                <a:solidFill>
                  <a:srgbClr val="FF0000"/>
                </a:solidFill>
                <a:effectLst/>
              </a:rPr>
              <a:t>Primer iz prakse</a:t>
            </a:r>
            <a:endParaRPr lang="sl-SI" dirty="0">
              <a:solidFill>
                <a:srgbClr val="FF0000"/>
              </a:solidFill>
            </a:endParaRP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l-SI" sz="2800" dirty="0" smtClean="0">
                <a:solidFill>
                  <a:srgbClr val="0070C0"/>
                </a:solidFill>
                <a:effectLst/>
              </a:rPr>
              <a:t>Večje podjetje, ki hrani zaupne dokumente finančnih institucij.</a:t>
            </a:r>
            <a:endParaRPr lang="sl-SI" sz="2800" dirty="0">
              <a:solidFill>
                <a:srgbClr val="0070C0"/>
              </a:solidFill>
              <a:effectLst/>
            </a:endParaRPr>
          </a:p>
          <a:p>
            <a:pPr lvl="0"/>
            <a:r>
              <a:rPr lang="sl-SI" sz="2800" dirty="0" smtClean="0">
                <a:solidFill>
                  <a:srgbClr val="0070C0"/>
                </a:solidFill>
                <a:effectLst/>
              </a:rPr>
              <a:t>Potreba po skladnosti s standardi.</a:t>
            </a:r>
          </a:p>
          <a:p>
            <a:pPr lvl="0"/>
            <a:r>
              <a:rPr lang="sl-SI" sz="2800" dirty="0" smtClean="0">
                <a:solidFill>
                  <a:srgbClr val="0070C0"/>
                </a:solidFill>
                <a:effectLst/>
              </a:rPr>
              <a:t>V tednu dni smo postavili Big Data SIEM rešitev.</a:t>
            </a:r>
          </a:p>
          <a:p>
            <a:pPr lvl="0"/>
            <a:r>
              <a:rPr lang="sl-SI" sz="2800" dirty="0" smtClean="0">
                <a:solidFill>
                  <a:srgbClr val="0070C0"/>
                </a:solidFill>
                <a:effectLst/>
              </a:rPr>
              <a:t>Nadzor nad:</a:t>
            </a:r>
          </a:p>
          <a:p>
            <a:pPr lvl="1"/>
            <a:r>
              <a:rPr lang="sl-SI" sz="2400" dirty="0" smtClean="0">
                <a:solidFill>
                  <a:srgbClr val="0070C0"/>
                </a:solidFill>
                <a:effectLst/>
              </a:rPr>
              <a:t>strežniki in </a:t>
            </a:r>
            <a:r>
              <a:rPr lang="sl-SI" sz="2400" dirty="0" err="1" smtClean="0">
                <a:solidFill>
                  <a:srgbClr val="0070C0"/>
                </a:solidFill>
                <a:effectLst/>
              </a:rPr>
              <a:t>avtentikacijami</a:t>
            </a:r>
            <a:r>
              <a:rPr lang="sl-SI" sz="2400" dirty="0" smtClean="0">
                <a:solidFill>
                  <a:srgbClr val="0070C0"/>
                </a:solidFill>
                <a:effectLst/>
              </a:rPr>
              <a:t>,</a:t>
            </a:r>
          </a:p>
          <a:p>
            <a:pPr lvl="1"/>
            <a:r>
              <a:rPr lang="sl-SI" sz="2400" dirty="0" smtClean="0">
                <a:solidFill>
                  <a:srgbClr val="0070C0"/>
                </a:solidFill>
                <a:effectLst/>
              </a:rPr>
              <a:t>spletnimi storitvami za pošiljanje dokumentov,</a:t>
            </a:r>
          </a:p>
          <a:p>
            <a:pPr lvl="1"/>
            <a:r>
              <a:rPr lang="sl-SI" sz="2400" dirty="0" smtClean="0">
                <a:solidFill>
                  <a:srgbClr val="0070C0"/>
                </a:solidFill>
                <a:effectLst/>
              </a:rPr>
              <a:t>spletnimi aplikacijami za dostop do dokumentov,</a:t>
            </a:r>
          </a:p>
          <a:p>
            <a:pPr lvl="1"/>
            <a:r>
              <a:rPr lang="sl-SI" sz="2400" dirty="0" smtClean="0">
                <a:solidFill>
                  <a:srgbClr val="0070C0"/>
                </a:solidFill>
                <a:effectLst/>
              </a:rPr>
              <a:t>delovanjem kritičnih spletnih servisov.</a:t>
            </a:r>
          </a:p>
          <a:p>
            <a:pPr lvl="0"/>
            <a:endParaRPr lang="sl-SI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42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3589859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sl-SI" dirty="0" smtClean="0">
                <a:solidFill>
                  <a:srgbClr val="0070C0"/>
                </a:solidFill>
              </a:rPr>
              <a:t>Glavna naloga SIEM rešitve je proaktivno reagiranje v primeru varnostne grožnje.</a:t>
            </a:r>
          </a:p>
          <a:p>
            <a:pPr marL="0" lvl="0" indent="0" algn="ctr">
              <a:buNone/>
            </a:pPr>
            <a:endParaRPr lang="sl-SI" dirty="0">
              <a:solidFill>
                <a:srgbClr val="0070C0"/>
              </a:solidFill>
            </a:endParaRPr>
          </a:p>
          <a:p>
            <a:pPr marL="0" lvl="0" indent="0" algn="ctr">
              <a:buNone/>
            </a:pPr>
            <a:r>
              <a:rPr lang="sl-SI" dirty="0" smtClean="0">
                <a:solidFill>
                  <a:srgbClr val="0070C0"/>
                </a:solidFill>
              </a:rPr>
              <a:t>Big Data SIEM vam omogoči, da lahko raziščete vzrok in okoliščine varnostnega incidenta tudi po daljšem časovnem obdobju.</a:t>
            </a:r>
          </a:p>
        </p:txBody>
      </p:sp>
    </p:spTree>
    <p:extLst>
      <p:ext uri="{BB962C8B-B14F-4D97-AF65-F5344CB8AC3E}">
        <p14:creationId xmlns:p14="http://schemas.microsoft.com/office/powerpoint/2010/main" val="41833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a JZ DELO od 17.8.13\a JZ SIOUG\# a a # Srečanje SIOUG 2014\LC14\Leader's Cicle 20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9198"/>
            <a:ext cx="8496944" cy="566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38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isar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Pisarn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2257</TotalTime>
  <Words>357</Words>
  <Application>Microsoft Office PowerPoint</Application>
  <PresentationFormat>On-screen Show (4:3)</PresentationFormat>
  <Paragraphs>62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Officeova tema</vt:lpstr>
      <vt:lpstr>Image</vt:lpstr>
      <vt:lpstr> </vt:lpstr>
      <vt:lpstr>Skupina Our Space</vt:lpstr>
      <vt:lpstr>SIEM Sistem za upravljanje varnostnih informacij in dogodkov</vt:lpstr>
      <vt:lpstr>SIEM v ORACLE OKOLJU</vt:lpstr>
      <vt:lpstr>Zasnova Big Data SIEM rešitve</vt:lpstr>
      <vt:lpstr>Na kaj pazimo pri izbiri SIEM rešitve</vt:lpstr>
      <vt:lpstr>Dodana vrednost</vt:lpstr>
      <vt:lpstr>Primer iz prakse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 srečanja SIOUG 2010 v primerjavi s SIOUG 2009</dc:title>
  <dc:creator>Ziga</dc:creator>
  <cp:lastModifiedBy>Žiga Humar</cp:lastModifiedBy>
  <cp:revision>213</cp:revision>
  <cp:lastPrinted>2011-03-15T06:49:03Z</cp:lastPrinted>
  <dcterms:created xsi:type="dcterms:W3CDTF">2010-11-20T12:20:07Z</dcterms:created>
  <dcterms:modified xsi:type="dcterms:W3CDTF">2014-10-13T07:21:58Z</dcterms:modified>
</cp:coreProperties>
</file>