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7" r:id="rId1"/>
  </p:sldMasterIdLst>
  <p:notesMasterIdLst>
    <p:notesMasterId r:id="rId15"/>
  </p:notesMasterIdLst>
  <p:sldIdLst>
    <p:sldId id="256" r:id="rId2"/>
    <p:sldId id="363" r:id="rId3"/>
    <p:sldId id="278" r:id="rId4"/>
    <p:sldId id="364" r:id="rId5"/>
    <p:sldId id="349" r:id="rId6"/>
    <p:sldId id="351" r:id="rId7"/>
    <p:sldId id="352" r:id="rId8"/>
    <p:sldId id="366" r:id="rId9"/>
    <p:sldId id="353" r:id="rId10"/>
    <p:sldId id="365" r:id="rId11"/>
    <p:sldId id="355" r:id="rId12"/>
    <p:sldId id="367" r:id="rId13"/>
    <p:sldId id="362" r:id="rId14"/>
  </p:sldIdLst>
  <p:sldSz cx="9144000" cy="6858000" type="screen4x3"/>
  <p:notesSz cx="7099300" cy="102235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68" autoAdjust="0"/>
    <p:restoredTop sz="94660" autoAdjust="0"/>
  </p:normalViewPr>
  <p:slideViewPr>
    <p:cSldViewPr>
      <p:cViewPr>
        <p:scale>
          <a:sx n="80" d="100"/>
          <a:sy n="80" d="100"/>
        </p:scale>
        <p:origin x="-1842" y="-79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66" y="17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540" y="-120"/>
      </p:cViewPr>
      <p:guideLst>
        <p:guide orient="horz" pos="2961"/>
        <p:guide pos="225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0625" y="835025"/>
            <a:ext cx="5495925" cy="412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87400" y="5221288"/>
            <a:ext cx="6303963" cy="49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l-SI" altLang="sl-SI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4194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459288" y="0"/>
            <a:ext cx="34194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444163"/>
            <a:ext cx="3419475" cy="54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459288" y="10444163"/>
            <a:ext cx="3419475" cy="54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922C8603-BD70-40E3-98FF-E3D8D31FFBDB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2694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F0CF7E1F-F182-4B6A-9065-BC4BB89A67B4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BBE2449D-29CF-4ACB-A662-27F64D7DFBF5}" type="slidenum">
              <a:rPr lang="en-US" altLang="sl-SI" sz="1400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</a:t>
            </a:fld>
            <a:endParaRPr lang="en-US" altLang="sl-SI" sz="1400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3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3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4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4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5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5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6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6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7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7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8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8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9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9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10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10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11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11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12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12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13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13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D3102-AD23-4BFF-87AE-61567A0BE8E3}" type="datetime1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6B047-8A59-4D42-9CB7-09D08CC3C9E2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6806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F5725-E820-4B2A-A81C-15E6A453397F}" type="datetime1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8D28A-2AB6-4EFD-AEA3-770634B3976B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57960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DB90A-5AB2-4BF4-8147-F4CADCC03FE3}" type="datetime1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723A1-D478-4C80-9A24-4A5406DB7821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86792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ECF7D-CB0D-4FDB-902B-9E5CD56B2F3F}" type="datetime1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D3D04-F57B-40B9-A40C-96000B118527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656925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55614-9033-4786-9235-17DD4EEE6651}" type="datetime1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6ADD4-991C-46A8-8A4F-29071AF676BC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63634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FD299-E27D-455F-9667-E019E6CEA2DD}" type="datetime1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70B03-13A4-42C0-973D-FEC3EB201D86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2059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AA9CB-1752-48C5-8105-E376DCE212C0}" type="datetime1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6ECB5-4ABF-4D84-9F9B-95481C3D510F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705504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F1C62-8F5A-4581-84EA-8C88B3391AE6}" type="datetime1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68DAC-34BD-456C-86AF-06D0E06D5BF5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9841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98DDE-8CD0-4E97-98D0-8F413940748F}" type="datetime1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124D5-A247-43D5-9609-E03E6044FD3E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67749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ABC42-E576-4B96-A2BC-C9DCC9DAE463}" type="datetime1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89938-DBC6-421E-8B3A-E388AA1E3B28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837734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9B64A-A574-4632-8FB6-30501D3E1ACB}" type="datetime1">
              <a:rPr lang="en-US"/>
              <a:pPr>
                <a:defRPr/>
              </a:pPr>
              <a:t>9/17/2014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A66F7-0335-42FC-8C1F-EF68052F2B3E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769250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1663" cy="1427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>
          <a:xfrm>
            <a:off x="6553200" y="6245225"/>
            <a:ext cx="2125663" cy="468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6650C-F100-488F-BB45-BFECAB47B4B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8724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title style</a:t>
            </a:r>
            <a:endParaRPr lang="sl-SI" altLang="sl-SI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text styles</a:t>
            </a:r>
          </a:p>
          <a:p>
            <a:pPr lvl="1"/>
            <a:r>
              <a:rPr lang="en-US" altLang="sl-SI" smtClean="0"/>
              <a:t>Second level</a:t>
            </a:r>
          </a:p>
          <a:p>
            <a:pPr lvl="2"/>
            <a:r>
              <a:rPr lang="en-US" altLang="sl-SI" smtClean="0"/>
              <a:t>Third level</a:t>
            </a:r>
          </a:p>
          <a:p>
            <a:pPr lvl="3"/>
            <a:r>
              <a:rPr lang="en-US" altLang="sl-SI" smtClean="0"/>
              <a:t>Fourth level</a:t>
            </a:r>
          </a:p>
          <a:p>
            <a:pPr lvl="4"/>
            <a:r>
              <a:rPr lang="en-US" altLang="sl-SI" smtClean="0"/>
              <a:t>Fifth level</a:t>
            </a:r>
            <a:endParaRPr lang="sl-SI" altLang="sl-SI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32173FB-1AB4-4E32-A9B3-6E3BFA7E3CEF}" type="datetimeFigureOut">
              <a:rPr lang="sl-SI"/>
              <a:pPr>
                <a:defRPr/>
              </a:pPr>
              <a:t>17.9.2014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7B059F3-237A-4755-B160-B94E47433A1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oftPC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en.wikipedia.org/wiki/OpenVMS" TargetMode="Externa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en.wikipedia.org/wiki/System/370" TargetMode="External"/><Relationship Id="rId11" Type="http://schemas.openxmlformats.org/officeDocument/2006/relationships/hyperlink" Target="http://en.wikipedia.org/wiki/Z/VM" TargetMode="External"/><Relationship Id="rId5" Type="http://schemas.openxmlformats.org/officeDocument/2006/relationships/hyperlink" Target="http://en.wikipedia.org/wiki/IBM_CP-40" TargetMode="External"/><Relationship Id="rId10" Type="http://schemas.openxmlformats.org/officeDocument/2006/relationships/hyperlink" Target="http://en.wikipedia.org/wiki/VMware" TargetMode="External"/><Relationship Id="rId4" Type="http://schemas.openxmlformats.org/officeDocument/2006/relationships/hyperlink" Target="http://en.wikipedia.org/wiki/Cambridge_Scientific_Center" TargetMode="External"/><Relationship Id="rId9" Type="http://schemas.openxmlformats.org/officeDocument/2006/relationships/hyperlink" Target="http://en.wikipedia.org/wiki/Virtual_PC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VMware_Server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en.wikipedia.org/wiki/VMware_Playe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en.wikipedia.org/wiki/Microsoft_Virtual_PC" TargetMode="External"/><Relationship Id="rId5" Type="http://schemas.openxmlformats.org/officeDocument/2006/relationships/hyperlink" Target="http://en.wikipedia.org/wiki/X86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2.png"/><Relationship Id="rId7" Type="http://schemas.openxmlformats.org/officeDocument/2006/relationships/image" Target="../media/image5.gif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2.png"/><Relationship Id="rId5" Type="http://schemas.openxmlformats.org/officeDocument/2006/relationships/image" Target="../media/image10.gif"/><Relationship Id="rId10" Type="http://schemas.openxmlformats.org/officeDocument/2006/relationships/image" Target="../media/image8.gif"/><Relationship Id="rId4" Type="http://schemas.openxmlformats.org/officeDocument/2006/relationships/image" Target="../media/image9.png"/><Relationship Id="rId9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2.png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0.gif"/><Relationship Id="rId12" Type="http://schemas.openxmlformats.org/officeDocument/2006/relationships/image" Target="../media/image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7.gif"/><Relationship Id="rId5" Type="http://schemas.openxmlformats.org/officeDocument/2006/relationships/image" Target="../media/image13.png"/><Relationship Id="rId10" Type="http://schemas.openxmlformats.org/officeDocument/2006/relationships/image" Target="../media/image6.gif"/><Relationship Id="rId4" Type="http://schemas.openxmlformats.org/officeDocument/2006/relationships/image" Target="../media/image12.png"/><Relationship Id="rId9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0.gif"/><Relationship Id="rId12" Type="http://schemas.openxmlformats.org/officeDocument/2006/relationships/image" Target="../media/image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7.gif"/><Relationship Id="rId5" Type="http://schemas.openxmlformats.org/officeDocument/2006/relationships/image" Target="../media/image13.png"/><Relationship Id="rId10" Type="http://schemas.openxmlformats.org/officeDocument/2006/relationships/image" Target="../media/image6.gif"/><Relationship Id="rId4" Type="http://schemas.openxmlformats.org/officeDocument/2006/relationships/image" Target="../media/image12.png"/><Relationship Id="rId9" Type="http://schemas.openxmlformats.org/officeDocument/2006/relationships/image" Target="../media/image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80975" y="-171450"/>
            <a:ext cx="9505950" cy="7129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5696" y="4725144"/>
            <a:ext cx="55446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err="1" smtClean="0">
                <a:solidFill>
                  <a:schemeClr val="bg1"/>
                </a:solidFill>
              </a:rPr>
              <a:t>Clustered</a:t>
            </a:r>
            <a:r>
              <a:rPr lang="sl-SI" sz="3200" dirty="0" smtClean="0">
                <a:solidFill>
                  <a:schemeClr val="bg1"/>
                </a:solidFill>
              </a:rPr>
              <a:t> </a:t>
            </a:r>
            <a:r>
              <a:rPr lang="sl-SI" sz="3200" dirty="0" err="1" smtClean="0">
                <a:solidFill>
                  <a:schemeClr val="bg1"/>
                </a:solidFill>
              </a:rPr>
              <a:t>Data</a:t>
            </a:r>
            <a:r>
              <a:rPr lang="sl-SI" sz="3200" dirty="0" smtClean="0">
                <a:solidFill>
                  <a:schemeClr val="bg1"/>
                </a:solidFill>
              </a:rPr>
              <a:t> ONTAP </a:t>
            </a:r>
            <a:r>
              <a:rPr lang="sl-SI" sz="3200" smtClean="0">
                <a:solidFill>
                  <a:schemeClr val="bg1"/>
                </a:solidFill>
              </a:rPr>
              <a:t>diskovni sistemi</a:t>
            </a:r>
            <a:endParaRPr lang="sl-SI" sz="2000" dirty="0" smtClean="0">
              <a:solidFill>
                <a:schemeClr val="bg1"/>
              </a:solidFill>
            </a:endParaRPr>
          </a:p>
          <a:p>
            <a:r>
              <a:rPr lang="sl-SI" sz="2000" dirty="0" smtClean="0">
                <a:solidFill>
                  <a:schemeClr val="bg1"/>
                </a:solidFill>
              </a:rPr>
              <a:t>Matej Moškon</a:t>
            </a:r>
            <a:endParaRPr lang="sl-SI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Agenda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Razvoj </a:t>
            </a:r>
            <a:r>
              <a:rPr lang="sl-SI" altLang="sl-SI" dirty="0" err="1" smtClean="0">
                <a:latin typeface="+mj-lt"/>
              </a:rPr>
              <a:t>virtualizacije</a:t>
            </a: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7-mode koncept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Clustered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Data</a:t>
            </a:r>
            <a:r>
              <a:rPr lang="sl-SI" altLang="sl-SI" dirty="0" smtClean="0">
                <a:latin typeface="+mj-lt"/>
              </a:rPr>
              <a:t> ONTAP arhitektura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Storage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Virtual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Machine</a:t>
            </a: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SAN okolje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NAS okolje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Upravljanje sistema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52007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Razvoj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virtualizacije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r>
              <a:rPr lang="sl-SI" dirty="0" smtClean="0"/>
              <a:t>1964	 IBM </a:t>
            </a:r>
            <a:r>
              <a:rPr lang="sl-SI" dirty="0">
                <a:hlinkClick r:id="rId4" tooltip="Cambridge Scientific Center"/>
              </a:rPr>
              <a:t>Cambridge </a:t>
            </a:r>
            <a:r>
              <a:rPr lang="sl-SI" dirty="0" err="1">
                <a:hlinkClick r:id="rId4" tooltip="Cambridge Scientific Center"/>
              </a:rPr>
              <a:t>Scientific</a:t>
            </a:r>
            <a:r>
              <a:rPr lang="sl-SI" dirty="0">
                <a:hlinkClick r:id="rId4" tooltip="Cambridge Scientific Center"/>
              </a:rPr>
              <a:t> Center</a:t>
            </a:r>
            <a:r>
              <a:rPr lang="sl-SI" dirty="0"/>
              <a:t>  - razvoj </a:t>
            </a:r>
            <a:r>
              <a:rPr lang="sl-SI" dirty="0">
                <a:hlinkClick r:id="rId5" tooltip="IBM CP-40"/>
              </a:rPr>
              <a:t>CP-40</a:t>
            </a:r>
            <a:r>
              <a:rPr lang="sl-SI" dirty="0"/>
              <a:t>.</a:t>
            </a:r>
          </a:p>
          <a:p>
            <a:r>
              <a:rPr lang="sl-SI" dirty="0" smtClean="0"/>
              <a:t>1971	 </a:t>
            </a:r>
            <a:r>
              <a:rPr lang="sl-SI" dirty="0"/>
              <a:t>Prvi prodan IBM </a:t>
            </a:r>
            <a:r>
              <a:rPr lang="sl-SI" dirty="0" err="1">
                <a:hlinkClick r:id="rId6" tooltip="System/370"/>
              </a:rPr>
              <a:t>System</a:t>
            </a:r>
            <a:r>
              <a:rPr lang="sl-SI" dirty="0">
                <a:hlinkClick r:id="rId6" tooltip="System/370"/>
              </a:rPr>
              <a:t>/370</a:t>
            </a:r>
            <a:endParaRPr lang="sl-SI" dirty="0"/>
          </a:p>
          <a:p>
            <a:r>
              <a:rPr lang="sl-SI" dirty="0" smtClean="0"/>
              <a:t>1977	 </a:t>
            </a:r>
            <a:r>
              <a:rPr lang="sl-SI" dirty="0"/>
              <a:t>Izide </a:t>
            </a:r>
            <a:r>
              <a:rPr lang="sl-SI" dirty="0" err="1">
                <a:hlinkClick r:id="rId7" tooltip="OpenVMS"/>
              </a:rPr>
              <a:t>OpenVMS</a:t>
            </a:r>
            <a:r>
              <a:rPr lang="sl-SI" dirty="0"/>
              <a:t> (Open </a:t>
            </a:r>
            <a:r>
              <a:rPr lang="sl-SI" dirty="0" err="1"/>
              <a:t>Virtual</a:t>
            </a:r>
            <a:r>
              <a:rPr lang="sl-SI" dirty="0"/>
              <a:t> </a:t>
            </a:r>
            <a:r>
              <a:rPr lang="sl-SI" dirty="0" err="1"/>
              <a:t>Memory</a:t>
            </a:r>
            <a:r>
              <a:rPr lang="sl-SI" dirty="0"/>
              <a:t> </a:t>
            </a:r>
            <a:r>
              <a:rPr lang="sl-SI" dirty="0" err="1"/>
              <a:t>System</a:t>
            </a:r>
            <a:r>
              <a:rPr lang="sl-SI" dirty="0"/>
              <a:t>).</a:t>
            </a:r>
          </a:p>
          <a:p>
            <a:r>
              <a:rPr lang="sl-SI" dirty="0" smtClean="0"/>
              <a:t>1988	 </a:t>
            </a:r>
            <a:r>
              <a:rPr lang="sl-SI" dirty="0"/>
              <a:t>Predstavljen </a:t>
            </a:r>
            <a:r>
              <a:rPr lang="sl-SI" dirty="0" err="1">
                <a:hlinkClick r:id="rId8" tooltip="SoftPC"/>
              </a:rPr>
              <a:t>SoftPC</a:t>
            </a:r>
            <a:r>
              <a:rPr lang="sl-SI" dirty="0"/>
              <a:t> 1.0 (</a:t>
            </a:r>
            <a:r>
              <a:rPr lang="sl-SI" dirty="0" err="1"/>
              <a:t>Insignia</a:t>
            </a:r>
            <a:r>
              <a:rPr lang="sl-SI" dirty="0"/>
              <a:t> </a:t>
            </a:r>
            <a:r>
              <a:rPr lang="sl-SI" dirty="0" err="1"/>
              <a:t>Solutions</a:t>
            </a:r>
            <a:r>
              <a:rPr lang="sl-SI" dirty="0"/>
              <a:t>)</a:t>
            </a:r>
          </a:p>
          <a:p>
            <a:r>
              <a:rPr lang="sl-SI" dirty="0" smtClean="0"/>
              <a:t>1997	 </a:t>
            </a:r>
            <a:r>
              <a:rPr lang="sl-SI" dirty="0"/>
              <a:t>Prva verzija </a:t>
            </a:r>
            <a:r>
              <a:rPr lang="sl-SI" dirty="0" err="1">
                <a:hlinkClick r:id="rId9" tooltip="Virtual PC"/>
              </a:rPr>
              <a:t>Virtual</a:t>
            </a:r>
            <a:r>
              <a:rPr lang="sl-SI" dirty="0">
                <a:hlinkClick r:id="rId9" tooltip="Virtual PC"/>
              </a:rPr>
              <a:t> PC</a:t>
            </a:r>
            <a:r>
              <a:rPr lang="sl-SI" dirty="0"/>
              <a:t> za Macintosh </a:t>
            </a:r>
          </a:p>
          <a:p>
            <a:r>
              <a:rPr lang="sl-SI" dirty="0" smtClean="0"/>
              <a:t>1998	 </a:t>
            </a:r>
            <a:r>
              <a:rPr lang="sl-SI" dirty="0" err="1">
                <a:hlinkClick r:id="rId10" tooltip="VMware"/>
              </a:rPr>
              <a:t>VMware</a:t>
            </a:r>
            <a:r>
              <a:rPr lang="sl-SI" dirty="0"/>
              <a:t> patentira svojo razvito tehnologijo</a:t>
            </a:r>
          </a:p>
          <a:p>
            <a:r>
              <a:rPr lang="sl-SI" dirty="0" smtClean="0"/>
              <a:t>1999	 </a:t>
            </a:r>
            <a:r>
              <a:rPr lang="sl-SI" dirty="0" err="1"/>
              <a:t>VMware</a:t>
            </a:r>
            <a:r>
              <a:rPr lang="sl-SI" dirty="0"/>
              <a:t> predstavi </a:t>
            </a:r>
            <a:r>
              <a:rPr lang="sl-SI" dirty="0" err="1"/>
              <a:t>Virtual</a:t>
            </a:r>
            <a:r>
              <a:rPr lang="sl-SI" dirty="0"/>
              <a:t> Platform za Intel IA-32 arhitekturo</a:t>
            </a:r>
          </a:p>
          <a:p>
            <a:r>
              <a:rPr lang="sl-SI" dirty="0" smtClean="0"/>
              <a:t>2000	 </a:t>
            </a:r>
            <a:r>
              <a:rPr lang="sl-SI" dirty="0"/>
              <a:t>IBM najavi </a:t>
            </a:r>
            <a:r>
              <a:rPr lang="sl-SI" dirty="0">
                <a:hlinkClick r:id="rId11" tooltip="Z/VM"/>
              </a:rPr>
              <a:t>z/VM</a:t>
            </a:r>
            <a:r>
              <a:rPr lang="sl-SI" dirty="0"/>
              <a:t>, ki teče na IBM 64-bit arhitekturi</a:t>
            </a:r>
            <a:endParaRPr lang="sl-SI" dirty="0">
              <a:effectLst/>
            </a:endParaRPr>
          </a:p>
        </p:txBody>
      </p:sp>
      <p:pic>
        <p:nvPicPr>
          <p:cNvPr id="6" name="Picture 2" descr="http://virtualgeek.typepad.com/.a/6a00e552e53bd28833019aff0d0d6a970c-pi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65102"/>
            <a:ext cx="3240688" cy="245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virtualgeek.typepad.com/.a/6a00e552e53bd28833019aff0d0d6a970c-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65102"/>
            <a:ext cx="3240688" cy="245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Razvoj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virtualizacije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r>
              <a:rPr lang="sl-SI" dirty="0"/>
              <a:t>2001 </a:t>
            </a:r>
            <a:r>
              <a:rPr lang="sl-SI" dirty="0" smtClean="0"/>
              <a:t>	</a:t>
            </a:r>
            <a:r>
              <a:rPr lang="sl-SI" dirty="0" err="1" smtClean="0"/>
              <a:t>Connectix</a:t>
            </a:r>
            <a:r>
              <a:rPr lang="sl-SI" dirty="0" smtClean="0"/>
              <a:t> </a:t>
            </a:r>
            <a:r>
              <a:rPr lang="sl-SI" dirty="0"/>
              <a:t>razvije </a:t>
            </a:r>
            <a:r>
              <a:rPr lang="sl-SI" dirty="0" err="1"/>
              <a:t>Virtual</a:t>
            </a:r>
            <a:r>
              <a:rPr lang="sl-SI" dirty="0"/>
              <a:t> PC za Windows, </a:t>
            </a:r>
          </a:p>
          <a:p>
            <a:pPr lvl="0"/>
            <a:r>
              <a:rPr lang="sl-SI" dirty="0" smtClean="0"/>
              <a:t>	</a:t>
            </a:r>
            <a:r>
              <a:rPr lang="sl-SI" dirty="0" err="1" smtClean="0"/>
              <a:t>VMware</a:t>
            </a:r>
            <a:r>
              <a:rPr lang="sl-SI" dirty="0" smtClean="0"/>
              <a:t> </a:t>
            </a:r>
            <a:r>
              <a:rPr lang="sl-SI" dirty="0"/>
              <a:t>predstavi </a:t>
            </a:r>
            <a:r>
              <a:rPr lang="sl-SI" dirty="0" err="1"/>
              <a:t>virtualizacijsko</a:t>
            </a:r>
            <a:r>
              <a:rPr lang="sl-SI" dirty="0"/>
              <a:t> programsko opremo, ki teče na x86 </a:t>
            </a:r>
            <a:r>
              <a:rPr lang="sl-SI" dirty="0" smtClean="0"/>
              <a:t>	platformi </a:t>
            </a:r>
            <a:endParaRPr lang="sl-SI" dirty="0"/>
          </a:p>
          <a:p>
            <a:r>
              <a:rPr lang="sl-SI" dirty="0"/>
              <a:t>2003  </a:t>
            </a:r>
            <a:r>
              <a:rPr lang="sl-SI" dirty="0" smtClean="0"/>
              <a:t>	Prva </a:t>
            </a:r>
            <a:r>
              <a:rPr lang="sl-SI" dirty="0"/>
              <a:t>izdaja odprto kodne rešitve na </a:t>
            </a:r>
            <a:r>
              <a:rPr lang="sl-SI" dirty="0">
                <a:hlinkClick r:id="rId5" tooltip="X86"/>
              </a:rPr>
              <a:t>x86</a:t>
            </a:r>
            <a:r>
              <a:rPr lang="sl-SI" dirty="0"/>
              <a:t> </a:t>
            </a:r>
            <a:r>
              <a:rPr lang="sl-SI" dirty="0" err="1"/>
              <a:t>hypervisor</a:t>
            </a:r>
            <a:r>
              <a:rPr lang="sl-SI" dirty="0"/>
              <a:t> (XEN)</a:t>
            </a:r>
          </a:p>
          <a:p>
            <a:pPr lvl="0"/>
            <a:r>
              <a:rPr lang="sl-SI" dirty="0" smtClean="0"/>
              <a:t>	Microsoft </a:t>
            </a:r>
            <a:r>
              <a:rPr lang="sl-SI" dirty="0"/>
              <a:t>kupi podjetje </a:t>
            </a:r>
            <a:r>
              <a:rPr lang="sl-SI" dirty="0" err="1"/>
              <a:t>Connectix</a:t>
            </a:r>
            <a:endParaRPr lang="sl-SI" dirty="0"/>
          </a:p>
          <a:p>
            <a:pPr lvl="0"/>
            <a:r>
              <a:rPr lang="sl-SI" dirty="0" smtClean="0"/>
              <a:t>	EMC </a:t>
            </a:r>
            <a:r>
              <a:rPr lang="sl-SI" dirty="0"/>
              <a:t>kupi </a:t>
            </a:r>
            <a:r>
              <a:rPr lang="sl-SI" dirty="0" err="1"/>
              <a:t>VMware</a:t>
            </a:r>
            <a:r>
              <a:rPr lang="sl-SI" dirty="0"/>
              <a:t> za $635 M</a:t>
            </a:r>
          </a:p>
          <a:p>
            <a:pPr lvl="0"/>
            <a:r>
              <a:rPr lang="sl-SI" dirty="0" smtClean="0"/>
              <a:t>	Izid </a:t>
            </a:r>
            <a:r>
              <a:rPr lang="sl-SI" dirty="0">
                <a:hlinkClick r:id="rId6" tooltip="Microsoft Virtual PC"/>
              </a:rPr>
              <a:t>Microsoft </a:t>
            </a:r>
            <a:r>
              <a:rPr lang="sl-SI" dirty="0" err="1">
                <a:hlinkClick r:id="rId6" tooltip="Microsoft Virtual PC"/>
              </a:rPr>
              <a:t>Virtual</a:t>
            </a:r>
            <a:r>
              <a:rPr lang="sl-SI" dirty="0">
                <a:hlinkClick r:id="rId6" tooltip="Microsoft Virtual PC"/>
              </a:rPr>
              <a:t> PC</a:t>
            </a:r>
            <a:r>
              <a:rPr lang="sl-SI" dirty="0"/>
              <a:t>, strojna </a:t>
            </a:r>
            <a:r>
              <a:rPr lang="sl-SI" dirty="0" err="1"/>
              <a:t>virtualizacijska</a:t>
            </a:r>
            <a:r>
              <a:rPr lang="sl-SI" dirty="0"/>
              <a:t> tehnologija (prehod na XP)</a:t>
            </a:r>
          </a:p>
          <a:p>
            <a:r>
              <a:rPr lang="sl-SI" dirty="0"/>
              <a:t>2005 </a:t>
            </a:r>
            <a:r>
              <a:rPr lang="sl-SI" dirty="0" smtClean="0"/>
              <a:t>	</a:t>
            </a:r>
            <a:r>
              <a:rPr lang="sl-SI" dirty="0" err="1" smtClean="0"/>
              <a:t>VMware</a:t>
            </a:r>
            <a:r>
              <a:rPr lang="sl-SI" dirty="0" smtClean="0"/>
              <a:t> </a:t>
            </a:r>
            <a:r>
              <a:rPr lang="sl-SI" dirty="0"/>
              <a:t>objavi </a:t>
            </a:r>
            <a:r>
              <a:rPr lang="sl-SI" dirty="0" err="1">
                <a:hlinkClick r:id="rId7" tooltip="VMware Player"/>
              </a:rPr>
              <a:t>VMware</a:t>
            </a:r>
            <a:r>
              <a:rPr lang="sl-SI" dirty="0">
                <a:hlinkClick r:id="rId7" tooltip="VMware Player"/>
              </a:rPr>
              <a:t> </a:t>
            </a:r>
            <a:r>
              <a:rPr lang="sl-SI" dirty="0" err="1">
                <a:hlinkClick r:id="rId7" tooltip="VMware Player"/>
              </a:rPr>
              <a:t>Player</a:t>
            </a:r>
            <a:r>
              <a:rPr lang="sl-SI" dirty="0"/>
              <a:t>, brezplačno orodje za </a:t>
            </a:r>
            <a:r>
              <a:rPr lang="sl-SI" dirty="0" err="1"/>
              <a:t>virtualizacijo</a:t>
            </a:r>
            <a:r>
              <a:rPr lang="sl-SI" dirty="0"/>
              <a:t> na PC</a:t>
            </a:r>
          </a:p>
          <a:p>
            <a:r>
              <a:rPr lang="sl-SI" dirty="0"/>
              <a:t>2006  </a:t>
            </a:r>
            <a:r>
              <a:rPr lang="sl-SI" dirty="0" smtClean="0"/>
              <a:t>	</a:t>
            </a:r>
            <a:r>
              <a:rPr lang="sl-SI" dirty="0" err="1" smtClean="0"/>
              <a:t>VMware</a:t>
            </a:r>
            <a:r>
              <a:rPr lang="sl-SI" dirty="0" smtClean="0"/>
              <a:t> </a:t>
            </a:r>
            <a:r>
              <a:rPr lang="sl-SI" dirty="0"/>
              <a:t>izda </a:t>
            </a:r>
            <a:r>
              <a:rPr lang="sl-SI" dirty="0" err="1">
                <a:hlinkClick r:id="rId8" tooltip="VMware Server"/>
              </a:rPr>
              <a:t>VMware</a:t>
            </a:r>
            <a:r>
              <a:rPr lang="sl-SI" dirty="0">
                <a:hlinkClick r:id="rId8" tooltip="VMware Server"/>
              </a:rPr>
              <a:t> Server</a:t>
            </a:r>
            <a:r>
              <a:rPr lang="sl-SI" dirty="0"/>
              <a:t>, </a:t>
            </a:r>
            <a:r>
              <a:rPr lang="sl-SI" dirty="0" smtClean="0"/>
              <a:t>v obliki brezplačnega produkta</a:t>
            </a:r>
            <a:endParaRPr lang="sl-SI" dirty="0"/>
          </a:p>
          <a:p>
            <a:r>
              <a:rPr lang="sl-SI" dirty="0" smtClean="0"/>
              <a:t>	Microsoft </a:t>
            </a:r>
            <a:r>
              <a:rPr lang="sl-SI" dirty="0" err="1"/>
              <a:t>Virtual</a:t>
            </a:r>
            <a:r>
              <a:rPr lang="sl-SI" dirty="0"/>
              <a:t> PC 2006 v obliki brezplačne programske opreme</a:t>
            </a:r>
            <a:endParaRPr lang="sl-SI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939799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Data</a:t>
            </a:r>
            <a:r>
              <a:rPr lang="sl-SI" altLang="sl-SI" sz="2800" dirty="0" smtClean="0">
                <a:solidFill>
                  <a:schemeClr val="bg1"/>
                </a:solidFill>
              </a:rPr>
              <a:t> ONTAP 7-mode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Visoka razpoložljivost (HA par krmilnikov)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Učinkovitostne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 tehnologije (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thin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provisioning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,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compres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,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dedup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Upravljanje preko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System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Manager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 orodja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Neprekinjeno poslovanje (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Snapmirror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,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Metrocluster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Varnost podatkov (RAID,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Snapshot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,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SnapVault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)</a:t>
            </a:r>
          </a:p>
        </p:txBody>
      </p:sp>
      <p:pic>
        <p:nvPicPr>
          <p:cNvPr id="2050" name="Picture 2" descr="https://communities.netapp.com/servlet/JiveServlet/showImage/102-34148-10-26143/sec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2603500"/>
            <a:ext cx="23812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9159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>
                <a:solidFill>
                  <a:schemeClr val="bg1"/>
                </a:solidFill>
              </a:rPr>
              <a:t>Clustered</a:t>
            </a:r>
            <a:r>
              <a:rPr lang="sl-SI" altLang="sl-SI" sz="2800" dirty="0">
                <a:solidFill>
                  <a:schemeClr val="bg1"/>
                </a:solidFill>
              </a:rPr>
              <a:t> </a:t>
            </a:r>
            <a:r>
              <a:rPr lang="sl-SI" altLang="sl-SI" sz="2800" dirty="0" err="1">
                <a:solidFill>
                  <a:schemeClr val="bg1"/>
                </a:solidFill>
              </a:rPr>
              <a:t>Data</a:t>
            </a:r>
            <a:r>
              <a:rPr lang="sl-SI" altLang="sl-SI" sz="2800" dirty="0">
                <a:solidFill>
                  <a:schemeClr val="bg1"/>
                </a:solidFill>
              </a:rPr>
              <a:t> ONTAP arhitektura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 bwMode="auto">
          <a:xfrm>
            <a:off x="3186828" y="1748466"/>
            <a:ext cx="2780734" cy="71697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128573" y="5485152"/>
            <a:ext cx="2882334" cy="53455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043521" y="3314399"/>
            <a:ext cx="5184594" cy="802989"/>
            <a:chOff x="4289910" y="3416792"/>
            <a:chExt cx="4353735" cy="674306"/>
          </a:xfrm>
        </p:grpSpPr>
        <p:pic>
          <p:nvPicPr>
            <p:cNvPr id="27" name="Picture 26" descr="left.gif"/>
            <p:cNvPicPr>
              <a:picLocks noChangeAspect="1"/>
            </p:cNvPicPr>
            <p:nvPr/>
          </p:nvPicPr>
          <p:blipFill>
            <a:blip r:embed="rId4" cstate="print"/>
            <a:srcRect t="15227" r="7072" b="43505"/>
            <a:stretch>
              <a:fillRect/>
            </a:stretch>
          </p:blipFill>
          <p:spPr>
            <a:xfrm>
              <a:off x="4289910" y="3416792"/>
              <a:ext cx="996696" cy="472113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 bwMode="auto">
            <a:xfrm>
              <a:off x="4293507" y="3899974"/>
              <a:ext cx="99593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9" name="Picture 28" descr="left.gif"/>
            <p:cNvPicPr>
              <a:picLocks noChangeAspect="1"/>
            </p:cNvPicPr>
            <p:nvPr/>
          </p:nvPicPr>
          <p:blipFill>
            <a:blip r:embed="rId4" cstate="print"/>
            <a:srcRect t="15227" r="7072" b="43505"/>
            <a:stretch>
              <a:fillRect/>
            </a:stretch>
          </p:blipFill>
          <p:spPr>
            <a:xfrm>
              <a:off x="5382973" y="3416801"/>
              <a:ext cx="996696" cy="472104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 bwMode="auto">
            <a:xfrm>
              <a:off x="5386650" y="3899974"/>
              <a:ext cx="99593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1" name="Group 30"/>
            <p:cNvGrpSpPr/>
            <p:nvPr/>
          </p:nvGrpSpPr>
          <p:grpSpPr>
            <a:xfrm>
              <a:off x="6446129" y="3426862"/>
              <a:ext cx="2197516" cy="664236"/>
              <a:chOff x="6446129" y="3184488"/>
              <a:chExt cx="2197516" cy="664236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6446129" y="3184488"/>
                <a:ext cx="2197516" cy="664236"/>
                <a:chOff x="6177224" y="3184488"/>
                <a:chExt cx="2197516" cy="664236"/>
              </a:xfrm>
            </p:grpSpPr>
            <p:pic>
              <p:nvPicPr>
                <p:cNvPr id="36" name="Picture 35" descr="center.gif"/>
                <p:cNvPicPr>
                  <a:picLocks noChangeAspect="1"/>
                </p:cNvPicPr>
                <p:nvPr/>
              </p:nvPicPr>
              <p:blipFill>
                <a:blip r:embed="rId5" cstate="print"/>
                <a:srcRect t="17996" b="41514"/>
                <a:stretch>
                  <a:fillRect/>
                </a:stretch>
              </p:blipFill>
              <p:spPr>
                <a:xfrm>
                  <a:off x="6177224" y="3184488"/>
                  <a:ext cx="1130716" cy="472751"/>
                </a:xfrm>
                <a:prstGeom prst="rect">
                  <a:avLst/>
                </a:prstGeom>
              </p:spPr>
            </p:pic>
            <p:pic>
              <p:nvPicPr>
                <p:cNvPr id="37" name="Picture 36" descr="right.gif"/>
                <p:cNvPicPr>
                  <a:picLocks noChangeAspect="1"/>
                </p:cNvPicPr>
                <p:nvPr/>
              </p:nvPicPr>
              <p:blipFill>
                <a:blip r:embed="rId6" cstate="print"/>
                <a:srcRect t="17996" b="41514"/>
                <a:stretch>
                  <a:fillRect/>
                </a:stretch>
              </p:blipFill>
              <p:spPr>
                <a:xfrm>
                  <a:off x="7311906" y="3184489"/>
                  <a:ext cx="1062834" cy="472750"/>
                </a:xfrm>
                <a:prstGeom prst="rect">
                  <a:avLst/>
                </a:prstGeom>
              </p:spPr>
            </p:pic>
            <p:cxnSp>
              <p:nvCxnSpPr>
                <p:cNvPr id="38" name="Straight Connector 37"/>
                <p:cNvCxnSpPr/>
                <p:nvPr/>
              </p:nvCxnSpPr>
              <p:spPr bwMode="auto">
                <a:xfrm>
                  <a:off x="6241140" y="3659640"/>
                  <a:ext cx="995930" cy="0"/>
                </a:xfrm>
                <a:prstGeom prst="line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9" name="Straight Connector 38"/>
                <p:cNvCxnSpPr/>
                <p:nvPr/>
              </p:nvCxnSpPr>
              <p:spPr bwMode="auto">
                <a:xfrm>
                  <a:off x="7378810" y="3659640"/>
                  <a:ext cx="995930" cy="0"/>
                </a:xfrm>
                <a:prstGeom prst="line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40" name="Picture 39" descr="left.gif"/>
                <p:cNvPicPr>
                  <a:picLocks noChangeAspect="1"/>
                </p:cNvPicPr>
                <p:nvPr/>
              </p:nvPicPr>
              <p:blipFill>
                <a:blip r:embed="rId7" cstate="print"/>
                <a:srcRect b="84518"/>
                <a:stretch>
                  <a:fillRect/>
                </a:stretch>
              </p:blipFill>
              <p:spPr>
                <a:xfrm rot="10800000">
                  <a:off x="7311906" y="3667963"/>
                  <a:ext cx="1062834" cy="180761"/>
                </a:xfrm>
                <a:prstGeom prst="rect">
                  <a:avLst/>
                </a:prstGeom>
              </p:spPr>
            </p:pic>
          </p:grpSp>
          <p:pic>
            <p:nvPicPr>
              <p:cNvPr id="35" name="Picture 34" descr="center.gif"/>
              <p:cNvPicPr>
                <a:picLocks noChangeAspect="1"/>
              </p:cNvPicPr>
              <p:nvPr/>
            </p:nvPicPr>
            <p:blipFill>
              <a:blip r:embed="rId5" cstate="print"/>
              <a:srcRect b="84518"/>
              <a:stretch>
                <a:fillRect/>
              </a:stretch>
            </p:blipFill>
            <p:spPr>
              <a:xfrm rot="10800000">
                <a:off x="6459071" y="3665923"/>
                <a:ext cx="1130716" cy="180762"/>
              </a:xfrm>
              <a:prstGeom prst="rect">
                <a:avLst/>
              </a:prstGeom>
            </p:spPr>
          </p:pic>
        </p:grpSp>
        <p:pic>
          <p:nvPicPr>
            <p:cNvPr id="32" name="Picture 31" descr="center.gif"/>
            <p:cNvPicPr>
              <a:picLocks noChangeAspect="1"/>
            </p:cNvPicPr>
            <p:nvPr/>
          </p:nvPicPr>
          <p:blipFill>
            <a:blip r:embed="rId5" cstate="print"/>
            <a:srcRect b="84518"/>
            <a:stretch>
              <a:fillRect/>
            </a:stretch>
          </p:blipFill>
          <p:spPr>
            <a:xfrm rot="10800000">
              <a:off x="5356397" y="3908297"/>
              <a:ext cx="1130716" cy="180761"/>
            </a:xfrm>
            <a:prstGeom prst="rect">
              <a:avLst/>
            </a:prstGeom>
          </p:spPr>
        </p:pic>
        <p:pic>
          <p:nvPicPr>
            <p:cNvPr id="33" name="Picture 32" descr="right.gif"/>
            <p:cNvPicPr>
              <a:picLocks noChangeAspect="1"/>
            </p:cNvPicPr>
            <p:nvPr/>
          </p:nvPicPr>
          <p:blipFill>
            <a:blip r:embed="rId6" cstate="print"/>
            <a:srcRect b="84518"/>
            <a:stretch>
              <a:fillRect/>
            </a:stretch>
          </p:blipFill>
          <p:spPr>
            <a:xfrm rot="10800000">
              <a:off x="4302010" y="3910003"/>
              <a:ext cx="1062834" cy="180762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 flipV="1">
            <a:off x="2669333" y="2570211"/>
            <a:ext cx="3833836" cy="694846"/>
            <a:chOff x="2500426" y="4107544"/>
            <a:chExt cx="3833836" cy="694846"/>
          </a:xfrm>
        </p:grpSpPr>
        <p:cxnSp>
          <p:nvCxnSpPr>
            <p:cNvPr id="23" name="Elbow Connector 22"/>
            <p:cNvCxnSpPr/>
            <p:nvPr/>
          </p:nvCxnSpPr>
          <p:spPr bwMode="auto">
            <a:xfrm rot="16200000" flipH="1">
              <a:off x="3111442" y="3504045"/>
              <a:ext cx="687327" cy="190935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6600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4" name="Elbow Connector 23"/>
            <p:cNvCxnSpPr/>
            <p:nvPr/>
          </p:nvCxnSpPr>
          <p:spPr bwMode="auto">
            <a:xfrm rot="16200000" flipH="1">
              <a:off x="3747910" y="4140513"/>
              <a:ext cx="691087" cy="6326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6600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5" name="Elbow Connector 24"/>
            <p:cNvCxnSpPr/>
            <p:nvPr/>
          </p:nvCxnSpPr>
          <p:spPr bwMode="auto">
            <a:xfrm rot="5400000">
              <a:off x="4388133" y="4132955"/>
              <a:ext cx="691086" cy="64778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6600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6" name="Elbow Connector 25"/>
            <p:cNvCxnSpPr/>
            <p:nvPr/>
          </p:nvCxnSpPr>
          <p:spPr bwMode="auto">
            <a:xfrm rot="5400000">
              <a:off x="5024601" y="3492728"/>
              <a:ext cx="694846" cy="192447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6600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</p:grpSp>
      <p:sp>
        <p:nvSpPr>
          <p:cNvPr id="10" name="TextBox 24"/>
          <p:cNvSpPr txBox="1"/>
          <p:nvPr/>
        </p:nvSpPr>
        <p:spPr>
          <a:xfrm>
            <a:off x="3710807" y="1744130"/>
            <a:ext cx="17379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Data Network</a:t>
            </a:r>
          </a:p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SAN/NAS</a:t>
            </a:r>
          </a:p>
        </p:txBody>
      </p:sp>
      <p:sp>
        <p:nvSpPr>
          <p:cNvPr id="11" name="TextBox 28"/>
          <p:cNvSpPr txBox="1"/>
          <p:nvPr/>
        </p:nvSpPr>
        <p:spPr>
          <a:xfrm>
            <a:off x="3226262" y="5537388"/>
            <a:ext cx="2691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Management Network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295293" y="3908610"/>
            <a:ext cx="4796005" cy="1507846"/>
            <a:chOff x="2586117" y="4111123"/>
            <a:chExt cx="3756981" cy="584118"/>
          </a:xfrm>
        </p:grpSpPr>
        <p:cxnSp>
          <p:nvCxnSpPr>
            <p:cNvPr id="19" name="Elbow Connector 18"/>
            <p:cNvCxnSpPr/>
            <p:nvPr/>
          </p:nvCxnSpPr>
          <p:spPr bwMode="auto">
            <a:xfrm>
              <a:off x="2586117" y="4111123"/>
              <a:ext cx="1756609" cy="584118"/>
            </a:xfrm>
            <a:prstGeom prst="bentConnector3">
              <a:avLst>
                <a:gd name="adj1" fmla="val -122"/>
              </a:avLst>
            </a:prstGeom>
            <a:solidFill>
              <a:schemeClr val="accent1"/>
            </a:solidFill>
            <a:ln w="38100" cap="flat" cmpd="sng" algn="ctr">
              <a:solidFill>
                <a:schemeClr val="accent3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0" name="Elbow Connector 19"/>
            <p:cNvCxnSpPr/>
            <p:nvPr/>
          </p:nvCxnSpPr>
          <p:spPr bwMode="auto">
            <a:xfrm rot="16200000" flipH="1">
              <a:off x="3643588" y="3992413"/>
              <a:ext cx="572194" cy="826081"/>
            </a:xfrm>
            <a:prstGeom prst="bentConnector3">
              <a:avLst>
                <a:gd name="adj1" fmla="val 100299"/>
              </a:avLst>
            </a:prstGeom>
            <a:solidFill>
              <a:schemeClr val="accent1"/>
            </a:solidFill>
            <a:ln w="38100" cap="flat" cmpd="sng" algn="ctr">
              <a:solidFill>
                <a:schemeClr val="accent3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1" name="Elbow Connector 20"/>
            <p:cNvCxnSpPr/>
            <p:nvPr/>
          </p:nvCxnSpPr>
          <p:spPr bwMode="auto">
            <a:xfrm rot="5400000">
              <a:off x="4531199" y="3922835"/>
              <a:ext cx="582090" cy="959035"/>
            </a:xfrm>
            <a:prstGeom prst="bentConnector3">
              <a:avLst>
                <a:gd name="adj1" fmla="val 99761"/>
              </a:avLst>
            </a:prstGeom>
            <a:solidFill>
              <a:schemeClr val="accent1"/>
            </a:solidFill>
            <a:ln w="38100" cap="flat" cmpd="sng" algn="ctr">
              <a:solidFill>
                <a:schemeClr val="accent3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cxnSp>
          <p:nvCxnSpPr>
            <p:cNvPr id="22" name="Elbow Connector 21"/>
            <p:cNvCxnSpPr/>
            <p:nvPr/>
          </p:nvCxnSpPr>
          <p:spPr bwMode="auto">
            <a:xfrm rot="10800000" flipV="1">
              <a:off x="4350514" y="4112611"/>
              <a:ext cx="1992584" cy="580785"/>
            </a:xfrm>
            <a:prstGeom prst="bentConnector3">
              <a:avLst>
                <a:gd name="adj1" fmla="val -178"/>
              </a:avLst>
            </a:prstGeom>
            <a:solidFill>
              <a:schemeClr val="accent1"/>
            </a:solidFill>
            <a:ln w="38100" cap="flat" cmpd="sng" algn="ctr">
              <a:solidFill>
                <a:schemeClr val="accent3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</p:grpSp>
      <p:sp>
        <p:nvSpPr>
          <p:cNvPr id="13" name="Rounded Rectangle 12"/>
          <p:cNvSpPr/>
          <p:nvPr/>
        </p:nvSpPr>
        <p:spPr bwMode="auto">
          <a:xfrm>
            <a:off x="3343355" y="4221502"/>
            <a:ext cx="2474843" cy="71697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26"/>
          <p:cNvSpPr txBox="1"/>
          <p:nvPr/>
        </p:nvSpPr>
        <p:spPr>
          <a:xfrm>
            <a:off x="3353294" y="4214859"/>
            <a:ext cx="2454965" cy="707886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Cluster Interconnect</a:t>
            </a:r>
          </a:p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>
                <a:solidFill>
                  <a:schemeClr val="bg1"/>
                </a:solidFill>
              </a:rPr>
              <a:t>10GbE</a:t>
            </a:r>
          </a:p>
        </p:txBody>
      </p:sp>
      <p:sp>
        <p:nvSpPr>
          <p:cNvPr id="15" name="Left-Right Arrow 14"/>
          <p:cNvSpPr/>
          <p:nvPr/>
        </p:nvSpPr>
        <p:spPr bwMode="auto">
          <a:xfrm>
            <a:off x="5793748" y="3481670"/>
            <a:ext cx="304800" cy="243840"/>
          </a:xfrm>
          <a:prstGeom prst="leftRightArrow">
            <a:avLst>
              <a:gd name="adj1" fmla="val 59890"/>
              <a:gd name="adj2" fmla="val 36813"/>
            </a:avLst>
          </a:prstGeom>
          <a:solidFill>
            <a:schemeClr val="bg1">
              <a:lumMod val="95000"/>
            </a:schemeClr>
          </a:solidFill>
          <a:ln w="158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HA</a:t>
            </a:r>
          </a:p>
        </p:txBody>
      </p:sp>
      <p:sp>
        <p:nvSpPr>
          <p:cNvPr id="16" name="Left-Right Arrow 15"/>
          <p:cNvSpPr/>
          <p:nvPr/>
        </p:nvSpPr>
        <p:spPr bwMode="auto">
          <a:xfrm>
            <a:off x="3133676" y="3481670"/>
            <a:ext cx="304800" cy="243840"/>
          </a:xfrm>
          <a:prstGeom prst="leftRightArrow">
            <a:avLst>
              <a:gd name="adj1" fmla="val 59890"/>
              <a:gd name="adj2" fmla="val 36813"/>
            </a:avLst>
          </a:prstGeom>
          <a:solidFill>
            <a:schemeClr val="bg1">
              <a:lumMod val="95000"/>
            </a:schemeClr>
          </a:solidFill>
          <a:ln w="158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HA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1801434" y="3182412"/>
            <a:ext cx="5777346" cy="3314700"/>
          </a:xfrm>
          <a:prstGeom prst="rect">
            <a:avLst/>
          </a:prstGeom>
          <a:noFill/>
          <a:ln w="15875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30"/>
          <p:cNvSpPr txBox="1"/>
          <p:nvPr/>
        </p:nvSpPr>
        <p:spPr>
          <a:xfrm>
            <a:off x="1791043" y="6133431"/>
            <a:ext cx="3107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sz="1600" dirty="0" smtClean="0"/>
              <a:t>Clustered Data ONTAP</a:t>
            </a:r>
            <a:r>
              <a:rPr lang="en-US" sz="1600" baseline="30000" dirty="0" smtClean="0"/>
              <a:t>®</a:t>
            </a:r>
            <a:r>
              <a:rPr lang="en-US" sz="1600" dirty="0" smtClean="0"/>
              <a:t> Cluster</a:t>
            </a:r>
          </a:p>
        </p:txBody>
      </p:sp>
    </p:spTree>
    <p:extLst>
      <p:ext uri="{BB962C8B-B14F-4D97-AF65-F5344CB8AC3E}">
        <p14:creationId xmlns:p14="http://schemas.microsoft.com/office/powerpoint/2010/main" val="8703156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NDO – brezprekinitvene sistemske operacije</a:t>
            </a:r>
            <a:endParaRPr lang="sl-SI" altLang="sl-SI" sz="2800" dirty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9" name="Group 178"/>
          <p:cNvGrpSpPr/>
          <p:nvPr/>
        </p:nvGrpSpPr>
        <p:grpSpPr>
          <a:xfrm>
            <a:off x="2771800" y="3474575"/>
            <a:ext cx="1824432" cy="1769302"/>
            <a:chOff x="2348221" y="3875089"/>
            <a:chExt cx="1824432" cy="1769302"/>
          </a:xfrm>
        </p:grpSpPr>
        <p:grpSp>
          <p:nvGrpSpPr>
            <p:cNvPr id="270" name="Group 175"/>
            <p:cNvGrpSpPr/>
            <p:nvPr/>
          </p:nvGrpSpPr>
          <p:grpSpPr>
            <a:xfrm>
              <a:off x="2429993" y="4286969"/>
              <a:ext cx="1727251" cy="1357426"/>
              <a:chOff x="2429993" y="4286969"/>
              <a:chExt cx="1727251" cy="1357426"/>
            </a:xfrm>
          </p:grpSpPr>
          <p:grpSp>
            <p:nvGrpSpPr>
              <p:cNvPr id="277" name="Group 197"/>
              <p:cNvGrpSpPr/>
              <p:nvPr/>
            </p:nvGrpSpPr>
            <p:grpSpPr>
              <a:xfrm>
                <a:off x="2766385" y="4286969"/>
                <a:ext cx="998503" cy="314941"/>
                <a:chOff x="7010400" y="3657600"/>
                <a:chExt cx="1145309" cy="609600"/>
              </a:xfrm>
            </p:grpSpPr>
            <p:grpSp>
              <p:nvGrpSpPr>
                <p:cNvPr id="300" name="Group 224"/>
                <p:cNvGrpSpPr/>
                <p:nvPr/>
              </p:nvGrpSpPr>
              <p:grpSpPr>
                <a:xfrm>
                  <a:off x="7010400" y="3694546"/>
                  <a:ext cx="1145309" cy="498763"/>
                  <a:chOff x="6741495" y="3694546"/>
                  <a:chExt cx="1145309" cy="498763"/>
                </a:xfrm>
              </p:grpSpPr>
              <p:cxnSp>
                <p:nvCxnSpPr>
                  <p:cNvPr id="303" name="Straight Arrow Connector 302"/>
                  <p:cNvCxnSpPr/>
                  <p:nvPr/>
                </p:nvCxnSpPr>
                <p:spPr bwMode="auto">
                  <a:xfrm flipV="1">
                    <a:off x="6741495" y="3694546"/>
                    <a:ext cx="1145309" cy="498763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28575" cap="flat" cmpd="sng" algn="ctr">
                    <a:solidFill>
                      <a:schemeClr val="bg1">
                        <a:lumMod val="85000"/>
                      </a:schemeClr>
                    </a:solidFill>
                    <a:prstDash val="dash"/>
                    <a:round/>
                    <a:headEnd type="arrow"/>
                    <a:tailEnd type="arrow"/>
                  </a:ln>
                  <a:effectLst/>
                </p:spPr>
              </p:cxnSp>
              <p:cxnSp>
                <p:nvCxnSpPr>
                  <p:cNvPr id="304" name="Straight Arrow Connector 303"/>
                  <p:cNvCxnSpPr/>
                  <p:nvPr/>
                </p:nvCxnSpPr>
                <p:spPr bwMode="auto">
                  <a:xfrm rot="10800000">
                    <a:off x="6741496" y="3694546"/>
                    <a:ext cx="1107107" cy="496455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28575" cap="flat" cmpd="sng" algn="ctr">
                    <a:solidFill>
                      <a:schemeClr val="bg1">
                        <a:lumMod val="85000"/>
                      </a:schemeClr>
                    </a:solidFill>
                    <a:prstDash val="dash"/>
                    <a:round/>
                    <a:headEnd type="arrow"/>
                    <a:tailEnd type="arrow"/>
                  </a:ln>
                  <a:effectLst/>
                </p:spPr>
              </p:cxnSp>
            </p:grpSp>
            <p:cxnSp>
              <p:nvCxnSpPr>
                <p:cNvPr id="301" name="Straight Arrow Connector 300"/>
                <p:cNvCxnSpPr/>
                <p:nvPr/>
              </p:nvCxnSpPr>
              <p:spPr bwMode="auto">
                <a:xfrm rot="5400000" flipH="1" flipV="1">
                  <a:off x="6721922" y="3962399"/>
                  <a:ext cx="609600" cy="2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arrow"/>
                  <a:tailEnd type="arrow"/>
                </a:ln>
                <a:effectLst/>
              </p:spPr>
            </p:cxnSp>
            <p:cxnSp>
              <p:nvCxnSpPr>
                <p:cNvPr id="302" name="Straight Arrow Connector 301"/>
                <p:cNvCxnSpPr/>
                <p:nvPr/>
              </p:nvCxnSpPr>
              <p:spPr bwMode="auto">
                <a:xfrm rot="5400000" flipH="1" flipV="1">
                  <a:off x="7817327" y="3962399"/>
                  <a:ext cx="609600" cy="2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arrow"/>
                  <a:tailEnd type="arrow"/>
                </a:ln>
                <a:effectLst/>
              </p:spPr>
            </p:cxnSp>
          </p:grpSp>
          <p:grpSp>
            <p:nvGrpSpPr>
              <p:cNvPr id="278" name="Group 98"/>
              <p:cNvGrpSpPr/>
              <p:nvPr/>
            </p:nvGrpSpPr>
            <p:grpSpPr>
              <a:xfrm>
                <a:off x="2429993" y="4561290"/>
                <a:ext cx="777144" cy="1083105"/>
                <a:chOff x="1505193" y="4800600"/>
                <a:chExt cx="1293122" cy="1802222"/>
              </a:xfrm>
            </p:grpSpPr>
            <p:pic>
              <p:nvPicPr>
                <p:cNvPr id="290" name="Picture 289" descr="4243_angle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524250" y="4800600"/>
                  <a:ext cx="1274065" cy="457200"/>
                </a:xfrm>
                <a:prstGeom prst="rect">
                  <a:avLst/>
                </a:prstGeom>
              </p:spPr>
            </p:pic>
            <p:grpSp>
              <p:nvGrpSpPr>
                <p:cNvPr id="291" name="Group 107"/>
                <p:cNvGrpSpPr/>
                <p:nvPr/>
              </p:nvGrpSpPr>
              <p:grpSpPr>
                <a:xfrm>
                  <a:off x="1506748" y="5181600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98" name="Picture 297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99" name="Picture 298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92" name="Group 108"/>
                <p:cNvGrpSpPr/>
                <p:nvPr/>
              </p:nvGrpSpPr>
              <p:grpSpPr>
                <a:xfrm>
                  <a:off x="1505193" y="5623682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96" name="Picture 295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97" name="Picture 296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93" name="Group 113"/>
                <p:cNvGrpSpPr/>
                <p:nvPr/>
              </p:nvGrpSpPr>
              <p:grpSpPr>
                <a:xfrm>
                  <a:off x="1505193" y="6071556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94" name="Picture 293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95" name="Picture 294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79" name="Group 111"/>
              <p:cNvGrpSpPr/>
              <p:nvPr/>
            </p:nvGrpSpPr>
            <p:grpSpPr>
              <a:xfrm>
                <a:off x="3380100" y="4561290"/>
                <a:ext cx="777144" cy="1083105"/>
                <a:chOff x="1505193" y="4800600"/>
                <a:chExt cx="1293122" cy="1802222"/>
              </a:xfrm>
            </p:grpSpPr>
            <p:pic>
              <p:nvPicPr>
                <p:cNvPr id="280" name="Picture 279" descr="4243_angle.pn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524250" y="4800600"/>
                  <a:ext cx="1274065" cy="457200"/>
                </a:xfrm>
                <a:prstGeom prst="rect">
                  <a:avLst/>
                </a:prstGeom>
              </p:spPr>
            </p:pic>
            <p:grpSp>
              <p:nvGrpSpPr>
                <p:cNvPr id="281" name="Group 107"/>
                <p:cNvGrpSpPr/>
                <p:nvPr/>
              </p:nvGrpSpPr>
              <p:grpSpPr>
                <a:xfrm>
                  <a:off x="1506748" y="5181600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88" name="Picture 287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89" name="Picture 288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82" name="Group 108"/>
                <p:cNvGrpSpPr/>
                <p:nvPr/>
              </p:nvGrpSpPr>
              <p:grpSpPr>
                <a:xfrm>
                  <a:off x="1505193" y="5623682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86" name="Picture 285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87" name="Picture 286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83" name="Group 113"/>
                <p:cNvGrpSpPr/>
                <p:nvPr/>
              </p:nvGrpSpPr>
              <p:grpSpPr>
                <a:xfrm>
                  <a:off x="1505193" y="6071556"/>
                  <a:ext cx="1288329" cy="531266"/>
                  <a:chOff x="1506748" y="5336134"/>
                  <a:chExt cx="1288329" cy="531266"/>
                </a:xfrm>
              </p:grpSpPr>
              <p:pic>
                <p:nvPicPr>
                  <p:cNvPr id="284" name="Picture 283" descr="DS4243storage_Stackable.gif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 r="91054"/>
                  <a:stretch>
                    <a:fillRect/>
                  </a:stretch>
                </p:blipFill>
                <p:spPr>
                  <a:xfrm>
                    <a:off x="1506748" y="5336134"/>
                    <a:ext cx="169652" cy="531266"/>
                  </a:xfrm>
                  <a:prstGeom prst="rect">
                    <a:avLst/>
                  </a:prstGeom>
                </p:spPr>
              </p:pic>
              <p:pic>
                <p:nvPicPr>
                  <p:cNvPr id="285" name="Picture 284" descr="4243.png"/>
                  <p:cNvPicPr>
                    <a:picLocks noChangeAspect="1"/>
                  </p:cNvPicPr>
                  <p:nvPr/>
                </p:nvPicPr>
                <p:blipFill>
                  <a:blip r:embed="rId6" cstate="print"/>
                  <a:stretch>
                    <a:fillRect/>
                  </a:stretch>
                </p:blipFill>
                <p:spPr>
                  <a:xfrm>
                    <a:off x="1624644" y="5395082"/>
                    <a:ext cx="1170433" cy="457200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271" name="Group 177"/>
            <p:cNvGrpSpPr/>
            <p:nvPr/>
          </p:nvGrpSpPr>
          <p:grpSpPr>
            <a:xfrm>
              <a:off x="2348221" y="3875089"/>
              <a:ext cx="1824432" cy="411597"/>
              <a:chOff x="2348221" y="3875089"/>
              <a:chExt cx="1824432" cy="411597"/>
            </a:xfrm>
          </p:grpSpPr>
          <p:grpSp>
            <p:nvGrpSpPr>
              <p:cNvPr id="272" name="Group 174"/>
              <p:cNvGrpSpPr/>
              <p:nvPr/>
            </p:nvGrpSpPr>
            <p:grpSpPr>
              <a:xfrm>
                <a:off x="2348221" y="3875089"/>
                <a:ext cx="1821894" cy="411597"/>
                <a:chOff x="2348221" y="3875089"/>
                <a:chExt cx="1821894" cy="411597"/>
              </a:xfrm>
            </p:grpSpPr>
            <p:pic>
              <p:nvPicPr>
                <p:cNvPr id="275" name="Picture 274" descr="left.gif"/>
                <p:cNvPicPr>
                  <a:picLocks noChangeAspect="1"/>
                </p:cNvPicPr>
                <p:nvPr/>
              </p:nvPicPr>
              <p:blipFill>
                <a:blip r:embed="rId7" cstate="print"/>
                <a:srcRect t="15227" r="7072" b="43505"/>
                <a:stretch>
                  <a:fillRect/>
                </a:stretch>
              </p:blipFill>
              <p:spPr>
                <a:xfrm>
                  <a:off x="2348221" y="3875089"/>
                  <a:ext cx="868940" cy="411597"/>
                </a:xfrm>
                <a:prstGeom prst="rect">
                  <a:avLst/>
                </a:prstGeom>
              </p:spPr>
            </p:pic>
            <p:pic>
              <p:nvPicPr>
                <p:cNvPr id="276" name="Picture 275" descr="left.gif"/>
                <p:cNvPicPr>
                  <a:picLocks noChangeAspect="1"/>
                </p:cNvPicPr>
                <p:nvPr/>
              </p:nvPicPr>
              <p:blipFill>
                <a:blip r:embed="rId7" cstate="print"/>
                <a:srcRect t="15227" r="7072" b="43505"/>
                <a:stretch>
                  <a:fillRect/>
                </a:stretch>
              </p:blipFill>
              <p:spPr>
                <a:xfrm>
                  <a:off x="3301175" y="3875096"/>
                  <a:ext cx="868940" cy="411590"/>
                </a:xfrm>
                <a:prstGeom prst="rect">
                  <a:avLst/>
                </a:prstGeom>
              </p:spPr>
            </p:pic>
          </p:grpSp>
          <p:cxnSp>
            <p:nvCxnSpPr>
              <p:cNvPr id="273" name="Straight Connector 272"/>
              <p:cNvCxnSpPr/>
              <p:nvPr/>
            </p:nvCxnSpPr>
            <p:spPr bwMode="auto">
              <a:xfrm>
                <a:off x="2351357" y="4276653"/>
                <a:ext cx="868272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4" name="Straight Connector 9"/>
              <p:cNvCxnSpPr/>
              <p:nvPr/>
            </p:nvCxnSpPr>
            <p:spPr bwMode="auto">
              <a:xfrm>
                <a:off x="3304381" y="4276653"/>
                <a:ext cx="868272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305" name="Group 119"/>
          <p:cNvGrpSpPr/>
          <p:nvPr/>
        </p:nvGrpSpPr>
        <p:grpSpPr>
          <a:xfrm>
            <a:off x="5191261" y="3869166"/>
            <a:ext cx="998503" cy="314941"/>
            <a:chOff x="7010400" y="3657600"/>
            <a:chExt cx="1145309" cy="609600"/>
          </a:xfrm>
        </p:grpSpPr>
        <p:grpSp>
          <p:nvGrpSpPr>
            <p:cNvPr id="306" name="Group 224"/>
            <p:cNvGrpSpPr/>
            <p:nvPr/>
          </p:nvGrpSpPr>
          <p:grpSpPr>
            <a:xfrm>
              <a:off x="7010400" y="3694546"/>
              <a:ext cx="1145309" cy="498763"/>
              <a:chOff x="6741495" y="3694546"/>
              <a:chExt cx="1145309" cy="498763"/>
            </a:xfrm>
          </p:grpSpPr>
          <p:cxnSp>
            <p:nvCxnSpPr>
              <p:cNvPr id="309" name="Straight Arrow Connector 308"/>
              <p:cNvCxnSpPr/>
              <p:nvPr/>
            </p:nvCxnSpPr>
            <p:spPr bwMode="auto">
              <a:xfrm flipV="1">
                <a:off x="6741495" y="3694546"/>
                <a:ext cx="1145309" cy="498763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85000"/>
                  </a:schemeClr>
                </a:solidFill>
                <a:prstDash val="dash"/>
                <a:round/>
                <a:headEnd type="arrow"/>
                <a:tailEnd type="arrow"/>
              </a:ln>
              <a:effectLst/>
            </p:spPr>
          </p:cxnSp>
          <p:cxnSp>
            <p:nvCxnSpPr>
              <p:cNvPr id="310" name="Straight Arrow Connector 309"/>
              <p:cNvCxnSpPr/>
              <p:nvPr/>
            </p:nvCxnSpPr>
            <p:spPr bwMode="auto">
              <a:xfrm rot="10800000">
                <a:off x="6741496" y="3694546"/>
                <a:ext cx="1107107" cy="496455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85000"/>
                  </a:schemeClr>
                </a:solidFill>
                <a:prstDash val="dash"/>
                <a:round/>
                <a:headEnd type="arrow"/>
                <a:tailEnd type="arrow"/>
              </a:ln>
              <a:effectLst/>
            </p:spPr>
          </p:cxnSp>
        </p:grpSp>
        <p:cxnSp>
          <p:nvCxnSpPr>
            <p:cNvPr id="307" name="Straight Arrow Connector 306"/>
            <p:cNvCxnSpPr/>
            <p:nvPr/>
          </p:nvCxnSpPr>
          <p:spPr bwMode="auto">
            <a:xfrm rot="5400000" flipH="1" flipV="1">
              <a:off x="6721922" y="3962399"/>
              <a:ext cx="609600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08" name="Straight Arrow Connector 307"/>
            <p:cNvCxnSpPr/>
            <p:nvPr/>
          </p:nvCxnSpPr>
          <p:spPr bwMode="auto">
            <a:xfrm rot="5400000" flipH="1" flipV="1">
              <a:off x="7817327" y="3962399"/>
              <a:ext cx="609600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311" name="Group 167"/>
          <p:cNvGrpSpPr/>
          <p:nvPr/>
        </p:nvGrpSpPr>
        <p:grpSpPr>
          <a:xfrm>
            <a:off x="2791572" y="3875536"/>
            <a:ext cx="2896397" cy="158481"/>
            <a:chOff x="2351163" y="4288418"/>
            <a:chExt cx="2896397" cy="158481"/>
          </a:xfrm>
        </p:grpSpPr>
        <p:pic>
          <p:nvPicPr>
            <p:cNvPr id="312" name="Picture 5" descr="center.gif"/>
            <p:cNvPicPr>
              <a:picLocks noChangeAspect="1"/>
            </p:cNvPicPr>
            <p:nvPr/>
          </p:nvPicPr>
          <p:blipFill>
            <a:blip r:embed="rId8" cstate="print"/>
            <a:srcRect b="84518"/>
            <a:stretch>
              <a:fillRect/>
            </a:stretch>
          </p:blipFill>
          <p:spPr>
            <a:xfrm rot="10800000">
              <a:off x="3275625" y="4289308"/>
              <a:ext cx="985781" cy="157591"/>
            </a:xfrm>
            <a:prstGeom prst="rect">
              <a:avLst/>
            </a:prstGeom>
          </p:spPr>
        </p:pic>
        <p:pic>
          <p:nvPicPr>
            <p:cNvPr id="313" name="Picture 312" descr="right.gif"/>
            <p:cNvPicPr>
              <a:picLocks noChangeAspect="1"/>
            </p:cNvPicPr>
            <p:nvPr/>
          </p:nvPicPr>
          <p:blipFill>
            <a:blip r:embed="rId9" cstate="print"/>
            <a:srcRect b="84518"/>
            <a:stretch>
              <a:fillRect/>
            </a:stretch>
          </p:blipFill>
          <p:spPr>
            <a:xfrm rot="10800000">
              <a:off x="2351163" y="4288418"/>
              <a:ext cx="926600" cy="157592"/>
            </a:xfrm>
            <a:prstGeom prst="rect">
              <a:avLst/>
            </a:prstGeom>
          </p:spPr>
        </p:pic>
        <p:pic>
          <p:nvPicPr>
            <p:cNvPr id="314" name="Picture 313" descr="center.gif"/>
            <p:cNvPicPr>
              <a:picLocks noChangeAspect="1"/>
            </p:cNvPicPr>
            <p:nvPr/>
          </p:nvPicPr>
          <p:blipFill>
            <a:blip r:embed="rId8" cstate="print"/>
            <a:srcRect b="84518"/>
            <a:stretch>
              <a:fillRect/>
            </a:stretch>
          </p:blipFill>
          <p:spPr>
            <a:xfrm rot="10800000">
              <a:off x="4261779" y="4289303"/>
              <a:ext cx="985781" cy="157592"/>
            </a:xfrm>
            <a:prstGeom prst="rect">
              <a:avLst/>
            </a:prstGeom>
          </p:spPr>
        </p:pic>
      </p:grpSp>
      <p:grpSp>
        <p:nvGrpSpPr>
          <p:cNvPr id="315" name="Group 222"/>
          <p:cNvGrpSpPr/>
          <p:nvPr/>
        </p:nvGrpSpPr>
        <p:grpSpPr>
          <a:xfrm>
            <a:off x="4699318" y="3456695"/>
            <a:ext cx="1915839" cy="576716"/>
            <a:chOff x="6177224" y="3184488"/>
            <a:chExt cx="2197516" cy="661509"/>
          </a:xfrm>
        </p:grpSpPr>
        <p:pic>
          <p:nvPicPr>
            <p:cNvPr id="316" name="Picture 315" descr="center.gif"/>
            <p:cNvPicPr>
              <a:picLocks noChangeAspect="1"/>
            </p:cNvPicPr>
            <p:nvPr/>
          </p:nvPicPr>
          <p:blipFill>
            <a:blip r:embed="rId8" cstate="print"/>
            <a:srcRect t="17996" b="41514"/>
            <a:stretch>
              <a:fillRect/>
            </a:stretch>
          </p:blipFill>
          <p:spPr>
            <a:xfrm>
              <a:off x="6177224" y="3184488"/>
              <a:ext cx="1130716" cy="472751"/>
            </a:xfrm>
            <a:prstGeom prst="rect">
              <a:avLst/>
            </a:prstGeom>
          </p:spPr>
        </p:pic>
        <p:pic>
          <p:nvPicPr>
            <p:cNvPr id="317" name="Picture 7" descr="right.gif"/>
            <p:cNvPicPr>
              <a:picLocks noChangeAspect="1"/>
            </p:cNvPicPr>
            <p:nvPr/>
          </p:nvPicPr>
          <p:blipFill>
            <a:blip r:embed="rId9" cstate="print"/>
            <a:srcRect t="17996" b="41514"/>
            <a:stretch>
              <a:fillRect/>
            </a:stretch>
          </p:blipFill>
          <p:spPr>
            <a:xfrm>
              <a:off x="7311906" y="3184489"/>
              <a:ext cx="1062834" cy="472750"/>
            </a:xfrm>
            <a:prstGeom prst="rect">
              <a:avLst/>
            </a:prstGeom>
          </p:spPr>
        </p:pic>
        <p:pic>
          <p:nvPicPr>
            <p:cNvPr id="318" name="Picture 317" descr="left.gif"/>
            <p:cNvPicPr>
              <a:picLocks noChangeAspect="1"/>
            </p:cNvPicPr>
            <p:nvPr/>
          </p:nvPicPr>
          <p:blipFill>
            <a:blip r:embed="rId10" cstate="print"/>
            <a:srcRect b="84518"/>
            <a:stretch>
              <a:fillRect/>
            </a:stretch>
          </p:blipFill>
          <p:spPr>
            <a:xfrm rot="10800000">
              <a:off x="7311906" y="3665236"/>
              <a:ext cx="1062834" cy="180761"/>
            </a:xfrm>
            <a:prstGeom prst="rect">
              <a:avLst/>
            </a:prstGeom>
          </p:spPr>
        </p:pic>
        <p:cxnSp>
          <p:nvCxnSpPr>
            <p:cNvPr id="319" name="Straight Connector 9"/>
            <p:cNvCxnSpPr/>
            <p:nvPr/>
          </p:nvCxnSpPr>
          <p:spPr bwMode="auto">
            <a:xfrm>
              <a:off x="6241140" y="3659640"/>
              <a:ext cx="99593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0" name="Straight Connector 9"/>
            <p:cNvCxnSpPr/>
            <p:nvPr/>
          </p:nvCxnSpPr>
          <p:spPr bwMode="auto">
            <a:xfrm>
              <a:off x="7378810" y="3659640"/>
              <a:ext cx="99593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321" name="Picture 320" descr="right.gif"/>
          <p:cNvPicPr>
            <a:picLocks noChangeAspect="1"/>
          </p:cNvPicPr>
          <p:nvPr/>
        </p:nvPicPr>
        <p:blipFill>
          <a:blip r:embed="rId9" cstate="print"/>
          <a:srcRect b="84518"/>
          <a:stretch>
            <a:fillRect/>
          </a:stretch>
        </p:blipFill>
        <p:spPr>
          <a:xfrm rot="10800000">
            <a:off x="4800491" y="3876779"/>
            <a:ext cx="913994" cy="155448"/>
          </a:xfrm>
          <a:prstGeom prst="rect">
            <a:avLst/>
          </a:prstGeom>
        </p:spPr>
      </p:pic>
      <p:grpSp>
        <p:nvGrpSpPr>
          <p:cNvPr id="322" name="Group 140"/>
          <p:cNvGrpSpPr/>
          <p:nvPr/>
        </p:nvGrpSpPr>
        <p:grpSpPr>
          <a:xfrm>
            <a:off x="4740017" y="4163566"/>
            <a:ext cx="854048" cy="528772"/>
            <a:chOff x="5925966" y="5446020"/>
            <a:chExt cx="940690" cy="582414"/>
          </a:xfrm>
        </p:grpSpPr>
        <p:pic>
          <p:nvPicPr>
            <p:cNvPr id="323" name="Picture 322" descr="DS2264storage_Stackable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25966" y="5793261"/>
              <a:ext cx="940690" cy="235173"/>
            </a:xfrm>
            <a:prstGeom prst="rect">
              <a:avLst/>
            </a:prstGeom>
          </p:spPr>
        </p:pic>
        <p:pic>
          <p:nvPicPr>
            <p:cNvPr id="324" name="Picture 323" descr="DS2264storage_Stackable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25966" y="5598619"/>
              <a:ext cx="940690" cy="235173"/>
            </a:xfrm>
            <a:prstGeom prst="rect">
              <a:avLst/>
            </a:prstGeom>
          </p:spPr>
        </p:pic>
        <p:grpSp>
          <p:nvGrpSpPr>
            <p:cNvPr id="325" name="Group 192"/>
            <p:cNvGrpSpPr/>
            <p:nvPr/>
          </p:nvGrpSpPr>
          <p:grpSpPr>
            <a:xfrm>
              <a:off x="5955508" y="5446020"/>
              <a:ext cx="876299" cy="191654"/>
              <a:chOff x="5969794" y="5636515"/>
              <a:chExt cx="876299" cy="191654"/>
            </a:xfrm>
          </p:grpSpPr>
          <p:pic>
            <p:nvPicPr>
              <p:cNvPr id="326" name="Picture 325" descr="2246_angle.png"/>
              <p:cNvPicPr>
                <a:picLocks noChangeAspect="1"/>
              </p:cNvPicPr>
              <p:nvPr/>
            </p:nvPicPr>
            <p:blipFill>
              <a:blip r:embed="rId12" cstate="print"/>
              <a:srcRect r="91111"/>
              <a:stretch>
                <a:fillRect/>
              </a:stretch>
            </p:blipFill>
            <p:spPr>
              <a:xfrm>
                <a:off x="5969794" y="5637441"/>
                <a:ext cx="58796" cy="190728"/>
              </a:xfrm>
              <a:prstGeom prst="rect">
                <a:avLst/>
              </a:prstGeom>
            </p:spPr>
          </p:pic>
          <p:pic>
            <p:nvPicPr>
              <p:cNvPr id="327" name="Picture 326" descr="2246_angle.png"/>
              <p:cNvPicPr>
                <a:picLocks noChangeAspect="1"/>
              </p:cNvPicPr>
              <p:nvPr/>
            </p:nvPicPr>
            <p:blipFill>
              <a:blip r:embed="rId12" cstate="print"/>
              <a:srcRect l="7778"/>
              <a:stretch>
                <a:fillRect/>
              </a:stretch>
            </p:blipFill>
            <p:spPr>
              <a:xfrm>
                <a:off x="6020375" y="5636515"/>
                <a:ext cx="825718" cy="188247"/>
              </a:xfrm>
              <a:prstGeom prst="rect">
                <a:avLst/>
              </a:prstGeom>
            </p:spPr>
          </p:pic>
        </p:grpSp>
      </p:grpSp>
      <p:grpSp>
        <p:nvGrpSpPr>
          <p:cNvPr id="328" name="Group 111"/>
          <p:cNvGrpSpPr/>
          <p:nvPr/>
        </p:nvGrpSpPr>
        <p:grpSpPr>
          <a:xfrm>
            <a:off x="5752692" y="4162234"/>
            <a:ext cx="776209" cy="548257"/>
            <a:chOff x="1506748" y="4800600"/>
            <a:chExt cx="1291567" cy="912266"/>
          </a:xfrm>
        </p:grpSpPr>
        <p:pic>
          <p:nvPicPr>
            <p:cNvPr id="329" name="Picture 328" descr="4243_angl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250" y="4800600"/>
              <a:ext cx="1274065" cy="457200"/>
            </a:xfrm>
            <a:prstGeom prst="rect">
              <a:avLst/>
            </a:prstGeom>
          </p:spPr>
        </p:pic>
        <p:grpSp>
          <p:nvGrpSpPr>
            <p:cNvPr id="330" name="Group 107"/>
            <p:cNvGrpSpPr/>
            <p:nvPr/>
          </p:nvGrpSpPr>
          <p:grpSpPr>
            <a:xfrm>
              <a:off x="1506748" y="5181600"/>
              <a:ext cx="1288329" cy="531266"/>
              <a:chOff x="1506748" y="5336134"/>
              <a:chExt cx="1288329" cy="531266"/>
            </a:xfrm>
          </p:grpSpPr>
          <p:pic>
            <p:nvPicPr>
              <p:cNvPr id="331" name="Picture 330" descr="DS4243storage_Stackable.gif"/>
              <p:cNvPicPr>
                <a:picLocks noChangeAspect="1"/>
              </p:cNvPicPr>
              <p:nvPr/>
            </p:nvPicPr>
            <p:blipFill>
              <a:blip r:embed="rId5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332" name="Picture 331" descr="4243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</p:grpSp>
      <p:grpSp>
        <p:nvGrpSpPr>
          <p:cNvPr id="333" name="Group 168"/>
          <p:cNvGrpSpPr/>
          <p:nvPr/>
        </p:nvGrpSpPr>
        <p:grpSpPr>
          <a:xfrm>
            <a:off x="4743575" y="4656756"/>
            <a:ext cx="1786004" cy="592276"/>
            <a:chOff x="3295963" y="5065939"/>
            <a:chExt cx="1786004" cy="592276"/>
          </a:xfrm>
        </p:grpSpPr>
        <p:pic>
          <p:nvPicPr>
            <p:cNvPr id="334" name="Picture 333" descr="DS2264storage_Stackable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95963" y="5416178"/>
              <a:ext cx="854048" cy="213513"/>
            </a:xfrm>
            <a:prstGeom prst="rect">
              <a:avLst/>
            </a:prstGeom>
          </p:spPr>
        </p:pic>
        <p:pic>
          <p:nvPicPr>
            <p:cNvPr id="335" name="Picture 334" descr="DS2264storage_Stackable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95963" y="5240178"/>
              <a:ext cx="854048" cy="213513"/>
            </a:xfrm>
            <a:prstGeom prst="rect">
              <a:avLst/>
            </a:prstGeom>
          </p:spPr>
        </p:pic>
        <p:pic>
          <p:nvPicPr>
            <p:cNvPr id="336" name="Picture 335" descr="DS2264storage_Stackable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95963" y="5065939"/>
              <a:ext cx="854048" cy="213513"/>
            </a:xfrm>
            <a:prstGeom prst="rect">
              <a:avLst/>
            </a:prstGeom>
          </p:spPr>
        </p:pic>
        <p:grpSp>
          <p:nvGrpSpPr>
            <p:cNvPr id="337" name="Group 108"/>
            <p:cNvGrpSpPr/>
            <p:nvPr/>
          </p:nvGrpSpPr>
          <p:grpSpPr>
            <a:xfrm>
              <a:off x="4307705" y="5069769"/>
              <a:ext cx="774264" cy="319282"/>
              <a:chOff x="1506748" y="5336134"/>
              <a:chExt cx="1288329" cy="531266"/>
            </a:xfrm>
          </p:grpSpPr>
          <p:pic>
            <p:nvPicPr>
              <p:cNvPr id="341" name="Picture 340" descr="DS4243storage_Stackable.gif"/>
              <p:cNvPicPr>
                <a:picLocks noChangeAspect="1"/>
              </p:cNvPicPr>
              <p:nvPr/>
            </p:nvPicPr>
            <p:blipFill>
              <a:blip r:embed="rId5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342" name="Picture 341" descr="4243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  <p:grpSp>
          <p:nvGrpSpPr>
            <p:cNvPr id="338" name="Group 113"/>
            <p:cNvGrpSpPr/>
            <p:nvPr/>
          </p:nvGrpSpPr>
          <p:grpSpPr>
            <a:xfrm>
              <a:off x="4307705" y="5338933"/>
              <a:ext cx="774264" cy="319282"/>
              <a:chOff x="1506748" y="5336134"/>
              <a:chExt cx="1288329" cy="531266"/>
            </a:xfrm>
          </p:grpSpPr>
          <p:pic>
            <p:nvPicPr>
              <p:cNvPr id="339" name="Picture 338" descr="DS4243storage_Stackable.gif"/>
              <p:cNvPicPr>
                <a:picLocks noChangeAspect="1"/>
              </p:cNvPicPr>
              <p:nvPr/>
            </p:nvPicPr>
            <p:blipFill>
              <a:blip r:embed="rId5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340" name="Picture 339" descr="4243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</p:grpSp>
      <p:sp>
        <p:nvSpPr>
          <p:cNvPr id="343" name="Oval 53"/>
          <p:cNvSpPr>
            <a:spLocks noChangeArrowheads="1"/>
          </p:cNvSpPr>
          <p:nvPr/>
        </p:nvSpPr>
        <p:spPr bwMode="auto">
          <a:xfrm>
            <a:off x="5780552" y="4435356"/>
            <a:ext cx="227013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 smtClean="0">
                <a:solidFill>
                  <a:schemeClr val="bg1"/>
                </a:solidFill>
                <a:latin typeface="+mn-lt"/>
              </a:rPr>
              <a:t>A1</a:t>
            </a:r>
            <a:endParaRPr lang="en-US" sz="10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344" name="Group 156"/>
          <p:cNvGrpSpPr/>
          <p:nvPr/>
        </p:nvGrpSpPr>
        <p:grpSpPr>
          <a:xfrm>
            <a:off x="4834865" y="4781446"/>
            <a:ext cx="506455" cy="470325"/>
            <a:chOff x="4338483" y="5297652"/>
            <a:chExt cx="506455" cy="470325"/>
          </a:xfrm>
        </p:grpSpPr>
        <p:grpSp>
          <p:nvGrpSpPr>
            <p:cNvPr id="345" name="Group 222"/>
            <p:cNvGrpSpPr/>
            <p:nvPr/>
          </p:nvGrpSpPr>
          <p:grpSpPr>
            <a:xfrm>
              <a:off x="4338483" y="5297652"/>
              <a:ext cx="394190" cy="351647"/>
              <a:chOff x="4494213" y="4836476"/>
              <a:chExt cx="394190" cy="351647"/>
            </a:xfrm>
          </p:grpSpPr>
          <p:sp>
            <p:nvSpPr>
              <p:cNvPr id="347" name="Oval 59"/>
              <p:cNvSpPr>
                <a:spLocks noChangeArrowheads="1"/>
              </p:cNvSpPr>
              <p:nvPr/>
            </p:nvSpPr>
            <p:spPr bwMode="auto">
              <a:xfrm>
                <a:off x="4494213" y="4836476"/>
                <a:ext cx="228600" cy="228600"/>
              </a:xfrm>
              <a:prstGeom prst="ellipse">
                <a:avLst/>
              </a:prstGeom>
              <a:solidFill>
                <a:srgbClr val="C99700"/>
              </a:solidFill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en-US" sz="1000" b="1" dirty="0" smtClean="0">
                    <a:solidFill>
                      <a:schemeClr val="bg1"/>
                    </a:solidFill>
                    <a:latin typeface="+mn-lt"/>
                  </a:rPr>
                  <a:t>C2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48" name="Flowchart: Magnetic Disk 347"/>
              <p:cNvSpPr/>
              <p:nvPr/>
            </p:nvSpPr>
            <p:spPr bwMode="auto">
              <a:xfrm>
                <a:off x="4583603" y="4951057"/>
                <a:ext cx="304800" cy="237066"/>
              </a:xfrm>
              <a:prstGeom prst="flowChartMagneticDisk">
                <a:avLst/>
              </a:prstGeom>
              <a:solidFill>
                <a:srgbClr val="658D1B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Clr>
                    <a:schemeClr val="accent2"/>
                  </a:buClr>
                </a:pPr>
                <a:r>
                  <a:rPr lang="en-US" sz="1100" b="1" dirty="0" smtClean="0">
                    <a:solidFill>
                      <a:schemeClr val="bg1"/>
                    </a:solidFill>
                  </a:rPr>
                  <a:t>LUN</a:t>
                </a:r>
              </a:p>
            </p:txBody>
          </p:sp>
        </p:grpSp>
        <p:sp>
          <p:nvSpPr>
            <p:cNvPr id="346" name="Flowchart: Magnetic Disk 345"/>
            <p:cNvSpPr/>
            <p:nvPr/>
          </p:nvSpPr>
          <p:spPr bwMode="auto">
            <a:xfrm>
              <a:off x="4562792" y="5530233"/>
              <a:ext cx="282146" cy="237744"/>
            </a:xfrm>
            <a:prstGeom prst="flowChartMagneticDisk">
              <a:avLst/>
            </a:prstGeom>
            <a:solidFill>
              <a:srgbClr val="658D1B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100" b="1" dirty="0" smtClean="0">
                  <a:solidFill>
                    <a:schemeClr val="bg1"/>
                  </a:solidFill>
                </a:rPr>
                <a:t>LUN</a:t>
              </a:r>
            </a:p>
          </p:txBody>
        </p:sp>
      </p:grpSp>
      <p:sp>
        <p:nvSpPr>
          <p:cNvPr id="349" name="Oval 57"/>
          <p:cNvSpPr>
            <a:spLocks noChangeArrowheads="1"/>
          </p:cNvSpPr>
          <p:nvPr/>
        </p:nvSpPr>
        <p:spPr bwMode="auto">
          <a:xfrm>
            <a:off x="4836087" y="4211997"/>
            <a:ext cx="228600" cy="22860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 smtClean="0">
                <a:solidFill>
                  <a:schemeClr val="bg1"/>
                </a:solidFill>
                <a:latin typeface="+mn-lt"/>
              </a:rPr>
              <a:t> B2</a:t>
            </a:r>
            <a:endParaRPr lang="en-US" sz="1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50" name="Oval 50"/>
          <p:cNvSpPr>
            <a:spLocks noChangeArrowheads="1"/>
          </p:cNvSpPr>
          <p:nvPr/>
        </p:nvSpPr>
        <p:spPr bwMode="auto">
          <a:xfrm>
            <a:off x="5738514" y="4719149"/>
            <a:ext cx="228600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  <a:latin typeface="+mn-lt"/>
              </a:rPr>
              <a:t>A</a:t>
            </a:r>
          </a:p>
        </p:txBody>
      </p:sp>
      <p:sp>
        <p:nvSpPr>
          <p:cNvPr id="351" name="Oval 51"/>
          <p:cNvSpPr>
            <a:spLocks noChangeArrowheads="1"/>
          </p:cNvSpPr>
          <p:nvPr/>
        </p:nvSpPr>
        <p:spPr bwMode="auto">
          <a:xfrm>
            <a:off x="5330308" y="4518680"/>
            <a:ext cx="228600" cy="22860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  <a:latin typeface="+mn-lt"/>
              </a:rPr>
              <a:t>B</a:t>
            </a:r>
          </a:p>
        </p:txBody>
      </p:sp>
      <p:sp>
        <p:nvSpPr>
          <p:cNvPr id="352" name="Oval 53"/>
          <p:cNvSpPr>
            <a:spLocks noChangeArrowheads="1"/>
          </p:cNvSpPr>
          <p:nvPr/>
        </p:nvSpPr>
        <p:spPr bwMode="auto">
          <a:xfrm>
            <a:off x="5295839" y="4892792"/>
            <a:ext cx="227013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  <a:latin typeface="+mn-lt"/>
              </a:rPr>
              <a:t>A1</a:t>
            </a:r>
          </a:p>
        </p:txBody>
      </p:sp>
      <p:sp>
        <p:nvSpPr>
          <p:cNvPr id="353" name="Oval 55"/>
          <p:cNvSpPr>
            <a:spLocks noChangeArrowheads="1"/>
          </p:cNvSpPr>
          <p:nvPr/>
        </p:nvSpPr>
        <p:spPr bwMode="auto">
          <a:xfrm>
            <a:off x="5232510" y="4206160"/>
            <a:ext cx="227013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 smtClean="0">
                <a:solidFill>
                  <a:schemeClr val="bg1"/>
                </a:solidFill>
                <a:latin typeface="+mn-lt"/>
              </a:rPr>
              <a:t> A3</a:t>
            </a:r>
            <a:endParaRPr lang="en-US" sz="1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54" name="Oval 29"/>
          <p:cNvSpPr>
            <a:spLocks noChangeArrowheads="1"/>
          </p:cNvSpPr>
          <p:nvPr/>
        </p:nvSpPr>
        <p:spPr bwMode="auto">
          <a:xfrm>
            <a:off x="6351427" y="4483956"/>
            <a:ext cx="182880" cy="18288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45720" anchor="ctr">
            <a:prstTxWarp prst="textNoShape">
              <a:avLst/>
            </a:prstTxWarp>
          </a:bodyPr>
          <a:lstStyle/>
          <a:p>
            <a:pPr>
              <a:buFont typeface="Wingdings 2" charset="2"/>
              <a:buNone/>
            </a:pPr>
            <a:r>
              <a:rPr lang="en-US" sz="1000" b="1" dirty="0">
                <a:solidFill>
                  <a:schemeClr val="bg1"/>
                </a:solidFill>
              </a:rPr>
              <a:t>R</a:t>
            </a:r>
          </a:p>
        </p:txBody>
      </p:sp>
      <p:grpSp>
        <p:nvGrpSpPr>
          <p:cNvPr id="355" name="Group 221"/>
          <p:cNvGrpSpPr/>
          <p:nvPr/>
        </p:nvGrpSpPr>
        <p:grpSpPr>
          <a:xfrm>
            <a:off x="6077401" y="4477667"/>
            <a:ext cx="386047" cy="404813"/>
            <a:chOff x="3819525" y="5187071"/>
            <a:chExt cx="386047" cy="404813"/>
          </a:xfrm>
        </p:grpSpPr>
        <p:sp>
          <p:nvSpPr>
            <p:cNvPr id="356" name="Oval 52"/>
            <p:cNvSpPr>
              <a:spLocks noChangeArrowheads="1"/>
            </p:cNvSpPr>
            <p:nvPr/>
          </p:nvSpPr>
          <p:spPr bwMode="auto">
            <a:xfrm>
              <a:off x="3819525" y="5187071"/>
              <a:ext cx="227013" cy="228600"/>
            </a:xfrm>
            <a:prstGeom prst="ellipse">
              <a:avLst/>
            </a:prstGeom>
            <a:solidFill>
              <a:srgbClr val="C99700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1000" b="1" dirty="0" smtClean="0">
                  <a:solidFill>
                    <a:schemeClr val="bg1"/>
                  </a:solidFill>
                  <a:latin typeface="+mn-lt"/>
                </a:rPr>
                <a:t> C</a:t>
              </a:r>
              <a:endParaRPr lang="en-US" sz="1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357" name="Flowchart: Magnetic Disk 356"/>
            <p:cNvSpPr/>
            <p:nvPr/>
          </p:nvSpPr>
          <p:spPr bwMode="auto">
            <a:xfrm>
              <a:off x="3900772" y="5354818"/>
              <a:ext cx="304800" cy="237066"/>
            </a:xfrm>
            <a:prstGeom prst="flowChartMagneticDisk">
              <a:avLst/>
            </a:prstGeom>
            <a:solidFill>
              <a:srgbClr val="658D1B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100" b="1" dirty="0" smtClean="0">
                  <a:solidFill>
                    <a:schemeClr val="bg1"/>
                  </a:solidFill>
                </a:rPr>
                <a:t>LUN</a:t>
              </a:r>
            </a:p>
          </p:txBody>
        </p:sp>
      </p:grpSp>
      <p:sp>
        <p:nvSpPr>
          <p:cNvPr id="358" name="Oval 56"/>
          <p:cNvSpPr>
            <a:spLocks noChangeArrowheads="1"/>
          </p:cNvSpPr>
          <p:nvPr/>
        </p:nvSpPr>
        <p:spPr bwMode="auto">
          <a:xfrm>
            <a:off x="6290967" y="4158494"/>
            <a:ext cx="228600" cy="22860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 smtClean="0">
                <a:solidFill>
                  <a:schemeClr val="bg1"/>
                </a:solidFill>
                <a:latin typeface="+mn-lt"/>
              </a:rPr>
              <a:t> B1</a:t>
            </a:r>
            <a:endParaRPr lang="en-US" sz="10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359" name="Group 156"/>
          <p:cNvGrpSpPr/>
          <p:nvPr/>
        </p:nvGrpSpPr>
        <p:grpSpPr>
          <a:xfrm>
            <a:off x="4934859" y="4377092"/>
            <a:ext cx="506455" cy="470325"/>
            <a:chOff x="4338483" y="5297652"/>
            <a:chExt cx="506455" cy="470325"/>
          </a:xfrm>
        </p:grpSpPr>
        <p:grpSp>
          <p:nvGrpSpPr>
            <p:cNvPr id="360" name="Group 222"/>
            <p:cNvGrpSpPr/>
            <p:nvPr/>
          </p:nvGrpSpPr>
          <p:grpSpPr>
            <a:xfrm>
              <a:off x="4338483" y="5297652"/>
              <a:ext cx="394190" cy="351647"/>
              <a:chOff x="4494213" y="4836476"/>
              <a:chExt cx="394190" cy="351647"/>
            </a:xfrm>
          </p:grpSpPr>
          <p:sp>
            <p:nvSpPr>
              <p:cNvPr id="362" name="Oval 59"/>
              <p:cNvSpPr>
                <a:spLocks noChangeArrowheads="1"/>
              </p:cNvSpPr>
              <p:nvPr/>
            </p:nvSpPr>
            <p:spPr bwMode="auto">
              <a:xfrm>
                <a:off x="4494213" y="4836476"/>
                <a:ext cx="228600" cy="228600"/>
              </a:xfrm>
              <a:prstGeom prst="ellipse">
                <a:avLst/>
              </a:prstGeom>
              <a:solidFill>
                <a:srgbClr val="C99700"/>
              </a:solidFill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en-US" sz="1000" b="1" dirty="0" smtClean="0">
                    <a:solidFill>
                      <a:schemeClr val="bg1"/>
                    </a:solidFill>
                    <a:latin typeface="+mn-lt"/>
                  </a:rPr>
                  <a:t>C1</a:t>
                </a:r>
                <a:endParaRPr lang="en-US" sz="10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63" name="Flowchart: Magnetic Disk 362"/>
              <p:cNvSpPr/>
              <p:nvPr/>
            </p:nvSpPr>
            <p:spPr bwMode="auto">
              <a:xfrm>
                <a:off x="4583603" y="4951057"/>
                <a:ext cx="304800" cy="237066"/>
              </a:xfrm>
              <a:prstGeom prst="flowChartMagneticDisk">
                <a:avLst/>
              </a:prstGeom>
              <a:solidFill>
                <a:srgbClr val="658D1B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Clr>
                    <a:schemeClr val="accent2"/>
                  </a:buClr>
                </a:pPr>
                <a:r>
                  <a:rPr lang="en-US" sz="1100" b="1" dirty="0" smtClean="0">
                    <a:solidFill>
                      <a:schemeClr val="bg1"/>
                    </a:solidFill>
                  </a:rPr>
                  <a:t>LUN</a:t>
                </a:r>
              </a:p>
            </p:txBody>
          </p:sp>
        </p:grpSp>
        <p:sp>
          <p:nvSpPr>
            <p:cNvPr id="361" name="Flowchart: Magnetic Disk 360"/>
            <p:cNvSpPr/>
            <p:nvPr/>
          </p:nvSpPr>
          <p:spPr bwMode="auto">
            <a:xfrm>
              <a:off x="4562792" y="5530233"/>
              <a:ext cx="282146" cy="237744"/>
            </a:xfrm>
            <a:prstGeom prst="flowChartMagneticDisk">
              <a:avLst/>
            </a:prstGeom>
            <a:solidFill>
              <a:srgbClr val="658D1B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100" b="1" dirty="0" smtClean="0">
                  <a:solidFill>
                    <a:schemeClr val="bg1"/>
                  </a:solidFill>
                </a:rPr>
                <a:t>LUN</a:t>
              </a:r>
            </a:p>
          </p:txBody>
        </p:sp>
      </p:grpSp>
      <p:sp>
        <p:nvSpPr>
          <p:cNvPr id="364" name="Oval 50"/>
          <p:cNvSpPr>
            <a:spLocks noChangeArrowheads="1"/>
          </p:cNvSpPr>
          <p:nvPr/>
        </p:nvSpPr>
        <p:spPr bwMode="auto">
          <a:xfrm>
            <a:off x="5951922" y="4151181"/>
            <a:ext cx="228600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  <a:latin typeface="+mn-lt"/>
              </a:rPr>
              <a:t>A</a:t>
            </a:r>
          </a:p>
        </p:txBody>
      </p:sp>
      <p:sp>
        <p:nvSpPr>
          <p:cNvPr id="365" name="Oval 54"/>
          <p:cNvSpPr>
            <a:spLocks noChangeArrowheads="1"/>
          </p:cNvSpPr>
          <p:nvPr/>
        </p:nvSpPr>
        <p:spPr bwMode="auto">
          <a:xfrm>
            <a:off x="5810042" y="4178788"/>
            <a:ext cx="227012" cy="22860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  <a:latin typeface="+mn-lt"/>
              </a:rPr>
              <a:t>A2</a:t>
            </a:r>
          </a:p>
        </p:txBody>
      </p:sp>
      <p:sp>
        <p:nvSpPr>
          <p:cNvPr id="367" name="Text Box 3"/>
          <p:cNvSpPr txBox="1">
            <a:spLocks noChangeArrowheads="1"/>
          </p:cNvSpPr>
          <p:nvPr/>
        </p:nvSpPr>
        <p:spPr bwMode="auto">
          <a:xfrm>
            <a:off x="467543" y="1732170"/>
            <a:ext cx="3949737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Nadgradnja kapacitet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Nadgradnja zmogljivosti krmilnikov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tabLst/>
              <a:defRPr/>
            </a:pP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Storage</a:t>
            </a:r>
            <a:r>
              <a:rPr lang="sl-SI" altLang="sl-SI" dirty="0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 </a:t>
            </a:r>
            <a:r>
              <a:rPr lang="sl-SI" altLang="sl-SI" dirty="0" err="1" smtClean="0">
                <a:solidFill>
                  <a:prstClr val="black"/>
                </a:solidFill>
                <a:latin typeface="Calibri"/>
                <a:cs typeface="Arial Unicode MS" pitchFamily="34" charset="-128"/>
              </a:rPr>
              <a:t>Tiering</a:t>
            </a:r>
            <a:endParaRPr lang="sl-SI" altLang="sl-SI" dirty="0">
              <a:solidFill>
                <a:prstClr val="black"/>
              </a:solidFill>
              <a:latin typeface="Calibri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82745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4845E-6 C -0.00191 0.00995 -0.00886 0.04697 -0.01129 0.0592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85185E-6 C -0.00486 0.00555 -0.02518 0.01921 -0.029 0.0331 C -0.03281 0.04699 -0.02413 0.07315 -0.02292 0.08356 " pathEditMode="relative" rAng="0" ptsTypes="aaa">
                                      <p:cBhvr>
                                        <p:cTn id="17" dur="1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-0.0199 C -0.00226 -0.04606 -0.00191 -0.07222 -0.00972 -0.08217 C -0.01753 -0.09213 -0.04201 -0.10463 -0.0493 -0.07986 C -0.0566 -0.05509 -0.05226 0.03611 -0.05312 0.06667 " pathEditMode="relative" rAng="0" ptsTypes="aaaa">
                                      <p:cBhvr>
                                        <p:cTn id="24" dur="1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0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-0.0192 C -0.00313 -0.03124 -0.004 -0.04304 -0.0309 -0.0479 C -0.05781 -0.05275 -0.13455 -0.07335 -0.16406 -0.0479 C -0.19358 -0.02244 -0.20347 0.07612 -0.20764 0.10435 " pathEditMode="relative" ptsTypes="aaaA">
                                      <p:cBhvr>
                                        <p:cTn id="55" dur="1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192 C -0.00868 -0.03008 -0.01927 -0.04095 -0.04566 -0.04465 C -0.07205 -0.04836 -0.13038 -0.05368 -0.15677 -0.04211 C -0.18316 -0.03054 -0.1941 0.01111 -0.204 0.02499 " pathEditMode="relative" rAng="0" ptsTypes="aaaa">
                                      <p:cBhvr>
                                        <p:cTn id="57" dur="1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00" y="5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42 -0.03888 C -0.02257 -0.06386 -0.03854 -0.08885 -0.07083 -0.09788 C -0.10313 -0.1069 -0.17587 -0.11292 -0.20035 -0.09279 C -0.22483 -0.07266 -0.21545 -0.00695 -0.21754 0.02313 " pathEditMode="relative" ptsTypes="aaaA">
                                      <p:cBhvr>
                                        <p:cTn id="59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6 -0.02059 C 0.00868 -0.04997 0.01076 -0.07936 -0.0118 -0.09162 C -0.03437 -0.10388 -0.09531 -0.09416 -0.12899 -0.09416 C -0.16267 -0.09416 -0.19705 -0.10411 -0.21441 -0.09093 C -0.23177 -0.07774 -0.23264 -0.03516 -0.23333 -0.0148 " pathEditMode="relative" ptsTypes="aaaaA">
                                      <p:cBhvr>
                                        <p:cTn id="61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0" animBg="1"/>
      <p:bldP spid="343" grpId="1" animBg="1"/>
      <p:bldP spid="349" grpId="0" animBg="1"/>
      <p:bldP spid="350" grpId="0" animBg="1"/>
      <p:bldP spid="351" grpId="0" animBg="1"/>
      <p:bldP spid="352" grpId="0" animBg="1"/>
      <p:bldP spid="364" grpId="0" animBg="1"/>
      <p:bldP spid="364" grpId="1" animBg="1"/>
      <p:bldP spid="36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>
                <a:solidFill>
                  <a:schemeClr val="bg1"/>
                </a:solidFill>
              </a:rPr>
              <a:t>Storage</a:t>
            </a:r>
            <a:r>
              <a:rPr lang="sl-SI" altLang="sl-SI" sz="2800" dirty="0">
                <a:solidFill>
                  <a:schemeClr val="bg1"/>
                </a:solidFill>
              </a:rPr>
              <a:t> </a:t>
            </a:r>
            <a:r>
              <a:rPr lang="sl-SI" altLang="sl-SI" sz="2800" dirty="0" err="1">
                <a:solidFill>
                  <a:schemeClr val="bg1"/>
                </a:solidFill>
              </a:rPr>
              <a:t>Virtual</a:t>
            </a:r>
            <a:r>
              <a:rPr lang="sl-SI" altLang="sl-SI" sz="2800" dirty="0">
                <a:solidFill>
                  <a:schemeClr val="bg1"/>
                </a:solidFill>
              </a:rPr>
              <a:t> </a:t>
            </a:r>
            <a:r>
              <a:rPr lang="sl-SI" altLang="sl-SI" sz="2800" dirty="0" err="1">
                <a:solidFill>
                  <a:schemeClr val="bg1"/>
                </a:solidFill>
              </a:rPr>
              <a:t>Machine</a:t>
            </a:r>
            <a:endParaRPr lang="sl-SI" altLang="sl-SI" sz="2800" dirty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ICON_VirtTriangle_flat_Q408.pn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7028" y="5003851"/>
            <a:ext cx="1829375" cy="605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CON_VirtTriangle_flat_Q408.pn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54153" y="5003851"/>
            <a:ext cx="1829375" cy="605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CON_VirtTriangle_flat_Q408.pn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279" y="5003851"/>
            <a:ext cx="1829375" cy="605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>
          <a:xfrm>
            <a:off x="727027" y="4194788"/>
            <a:ext cx="4683627" cy="834631"/>
          </a:xfrm>
          <a:prstGeom prst="roundRect">
            <a:avLst>
              <a:gd name="adj" fmla="val 9709"/>
            </a:avLst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Wingdings 2" pitchFamily="-106" charset="2"/>
              <a:buNone/>
            </a:pPr>
            <a:endParaRPr lang="en-US" sz="1400">
              <a:latin typeface="Arial" pitchFamily="-106" charset="0"/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203048" y="4264779"/>
            <a:ext cx="3731584" cy="422744"/>
            <a:chOff x="2326806" y="3863630"/>
            <a:chExt cx="3731584" cy="422744"/>
          </a:xfrm>
        </p:grpSpPr>
        <p:sp>
          <p:nvSpPr>
            <p:cNvPr id="66" name="AutoShape 63"/>
            <p:cNvSpPr>
              <a:spLocks noChangeArrowheads="1"/>
            </p:cNvSpPr>
            <p:nvPr/>
          </p:nvSpPr>
          <p:spPr bwMode="auto">
            <a:xfrm>
              <a:off x="2326806" y="3863631"/>
              <a:ext cx="1169883" cy="422743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0" anchor="ctr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lnSpc>
                  <a:spcPct val="90000"/>
                </a:lnSpc>
              </a:pPr>
              <a:r>
                <a:rPr lang="en-GB" sz="1600" b="1" dirty="0" smtClean="0">
                  <a:solidFill>
                    <a:srgbClr val="FFC000"/>
                  </a:solidFill>
                </a:rPr>
                <a:t> </a:t>
              </a:r>
              <a:r>
                <a:rPr lang="en-GB" sz="1600" b="1" dirty="0" smtClean="0">
                  <a:solidFill>
                    <a:schemeClr val="bg1"/>
                  </a:solidFill>
                </a:rPr>
                <a:t>SVM</a:t>
              </a:r>
            </a:p>
          </p:txBody>
        </p:sp>
        <p:sp>
          <p:nvSpPr>
            <p:cNvPr id="67" name="AutoShape 63"/>
            <p:cNvSpPr>
              <a:spLocks noChangeArrowheads="1"/>
            </p:cNvSpPr>
            <p:nvPr/>
          </p:nvSpPr>
          <p:spPr bwMode="auto">
            <a:xfrm>
              <a:off x="3607657" y="3863630"/>
              <a:ext cx="1169883" cy="422743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tIns="0" bIns="0" anchor="ctr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lnSpc>
                  <a:spcPct val="90000"/>
                </a:lnSpc>
              </a:pPr>
              <a:r>
                <a:rPr lang="en-GB" sz="1600" b="1" dirty="0" smtClean="0">
                  <a:solidFill>
                    <a:srgbClr val="FFC000"/>
                  </a:solidFill>
                </a:rPr>
                <a:t> </a:t>
              </a:r>
              <a:r>
                <a:rPr lang="en-GB" sz="900" b="1" dirty="0">
                  <a:solidFill>
                    <a:srgbClr val="FFC000"/>
                  </a:solidFill>
                </a:rPr>
                <a:t> </a:t>
              </a:r>
              <a:r>
                <a:rPr lang="en-GB" sz="1600" b="1" dirty="0" smtClean="0">
                  <a:solidFill>
                    <a:schemeClr val="bg1"/>
                  </a:solidFill>
                </a:rPr>
                <a:t>SVM</a:t>
              </a:r>
              <a:endParaRPr lang="en-GB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AutoShape 63"/>
            <p:cNvSpPr>
              <a:spLocks noChangeArrowheads="1"/>
            </p:cNvSpPr>
            <p:nvPr/>
          </p:nvSpPr>
          <p:spPr bwMode="auto">
            <a:xfrm>
              <a:off x="4888507" y="3863631"/>
              <a:ext cx="1169883" cy="422743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tIns="0" bIns="0" anchor="ctr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lnSpc>
                  <a:spcPct val="90000"/>
                </a:lnSpc>
              </a:pPr>
              <a:r>
                <a:rPr lang="en-GB" sz="1600" b="1" dirty="0" smtClean="0">
                  <a:solidFill>
                    <a:schemeClr val="bg1"/>
                  </a:solidFill>
                </a:rPr>
                <a:t> </a:t>
              </a:r>
              <a:r>
                <a:rPr lang="en-GB" sz="900" b="1" dirty="0">
                  <a:solidFill>
                    <a:schemeClr val="bg1"/>
                  </a:solidFill>
                </a:rPr>
                <a:t> </a:t>
              </a:r>
              <a:r>
                <a:rPr lang="en-GB" sz="1600" b="1" dirty="0" smtClean="0">
                  <a:solidFill>
                    <a:schemeClr val="bg1"/>
                  </a:solidFill>
                </a:rPr>
                <a:t>SVM</a:t>
              </a:r>
              <a:endParaRPr lang="en-GB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24"/>
          <p:cNvSpPr txBox="1"/>
          <p:nvPr/>
        </p:nvSpPr>
        <p:spPr>
          <a:xfrm>
            <a:off x="752572" y="3593436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Tenant A</a:t>
            </a:r>
          </a:p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sl-SI" sz="1200" dirty="0" smtClean="0"/>
              <a:t>Prodaja</a:t>
            </a:r>
            <a:endParaRPr lang="en-US" sz="1200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752572" y="1587837"/>
            <a:ext cx="1295400" cy="1984248"/>
            <a:chOff x="4800600" y="1447800"/>
            <a:chExt cx="1295400" cy="1981200"/>
          </a:xfrm>
        </p:grpSpPr>
        <p:sp>
          <p:nvSpPr>
            <p:cNvPr id="52" name="Rounded Rectangle 51"/>
            <p:cNvSpPr/>
            <p:nvPr/>
          </p:nvSpPr>
          <p:spPr bwMode="auto">
            <a:xfrm>
              <a:off x="4800600" y="1447800"/>
              <a:ext cx="1295400" cy="19812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SzTx/>
                <a:buFont typeface="Wingdings 2" pitchFamily="18" charset="2"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4942554" y="1703683"/>
              <a:ext cx="914400" cy="1378725"/>
              <a:chOff x="4495800" y="1628622"/>
              <a:chExt cx="914400" cy="1378725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4495800" y="1628622"/>
                <a:ext cx="457200" cy="921525"/>
                <a:chOff x="5278838" y="1524000"/>
                <a:chExt cx="538114" cy="1098752"/>
              </a:xfrm>
            </p:grpSpPr>
            <p:sp>
              <p:nvSpPr>
                <p:cNvPr id="64" name="Rounded Rectangle 63"/>
                <p:cNvSpPr/>
                <p:nvPr/>
              </p:nvSpPr>
              <p:spPr>
                <a:xfrm>
                  <a:off x="5278838" y="1524000"/>
                  <a:ext cx="538114" cy="366309"/>
                </a:xfrm>
                <a:prstGeom prst="roundRect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  <a:ln/>
                <a:effectLst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8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CRM</a:t>
                  </a:r>
                  <a:endParaRPr lang="en-US" sz="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pic>
              <p:nvPicPr>
                <p:cNvPr id="65" name="Picture 64" descr="Multistore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318354" y="1890309"/>
                  <a:ext cx="480420" cy="7324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5" name="Group 54"/>
              <p:cNvGrpSpPr/>
              <p:nvPr/>
            </p:nvGrpSpPr>
            <p:grpSpPr>
              <a:xfrm>
                <a:off x="4648200" y="1781022"/>
                <a:ext cx="457200" cy="921525"/>
                <a:chOff x="5278838" y="1524000"/>
                <a:chExt cx="538114" cy="1098752"/>
              </a:xfrm>
            </p:grpSpPr>
            <p:sp>
              <p:nvSpPr>
                <p:cNvPr id="62" name="Rounded Rectangle 61"/>
                <p:cNvSpPr/>
                <p:nvPr/>
              </p:nvSpPr>
              <p:spPr>
                <a:xfrm>
                  <a:off x="5278838" y="1524000"/>
                  <a:ext cx="538114" cy="366309"/>
                </a:xfrm>
                <a:prstGeom prst="roundRect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/>
                <a:effectLst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9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VDI</a:t>
                  </a:r>
                  <a:endParaRPr lang="en-US" sz="9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pic>
              <p:nvPicPr>
                <p:cNvPr id="63" name="Picture 62" descr="Multistore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318354" y="1890309"/>
                  <a:ext cx="480420" cy="7324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6" name="Group 55"/>
              <p:cNvGrpSpPr/>
              <p:nvPr/>
            </p:nvGrpSpPr>
            <p:grpSpPr>
              <a:xfrm>
                <a:off x="4800600" y="1933422"/>
                <a:ext cx="457200" cy="921525"/>
                <a:chOff x="5278838" y="1524000"/>
                <a:chExt cx="538114" cy="1098752"/>
              </a:xfrm>
            </p:grpSpPr>
            <p:sp>
              <p:nvSpPr>
                <p:cNvPr id="60" name="Rounded Rectangle 59"/>
                <p:cNvSpPr/>
                <p:nvPr/>
              </p:nvSpPr>
              <p:spPr>
                <a:xfrm>
                  <a:off x="5278838" y="1524000"/>
                  <a:ext cx="538114" cy="366309"/>
                </a:xfrm>
                <a:prstGeom prst="round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/>
                <a:effectLst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9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SQL</a:t>
                  </a:r>
                  <a:endParaRPr lang="en-US" sz="9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pic>
              <p:nvPicPr>
                <p:cNvPr id="61" name="Picture 60" descr="Multistore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318354" y="1890309"/>
                  <a:ext cx="480420" cy="7324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7" name="Group 56"/>
              <p:cNvGrpSpPr/>
              <p:nvPr/>
            </p:nvGrpSpPr>
            <p:grpSpPr>
              <a:xfrm>
                <a:off x="4953000" y="2085822"/>
                <a:ext cx="457200" cy="921525"/>
                <a:chOff x="5278838" y="1524000"/>
                <a:chExt cx="538114" cy="1098752"/>
              </a:xfrm>
            </p:grpSpPr>
            <p:sp>
              <p:nvSpPr>
                <p:cNvPr id="58" name="Rounded Rectangle 57"/>
                <p:cNvSpPr/>
                <p:nvPr/>
              </p:nvSpPr>
              <p:spPr>
                <a:xfrm>
                  <a:off x="5278838" y="1524000"/>
                  <a:ext cx="538114" cy="366309"/>
                </a:xfrm>
                <a:prstGeom prst="roundRect">
                  <a:avLst/>
                </a:prstGeom>
                <a:ln/>
                <a:effectLst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9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ERP</a:t>
                  </a:r>
                  <a:endParaRPr lang="en-US" sz="9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pic>
              <p:nvPicPr>
                <p:cNvPr id="59" name="Picture 58" descr="Multistore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318354" y="1890309"/>
                  <a:ext cx="480420" cy="7324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pic>
        <p:nvPicPr>
          <p:cNvPr id="13" name="Picture 12" descr="Technical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228" y="2856948"/>
            <a:ext cx="279718" cy="6885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75"/>
          <p:cNvSpPr txBox="1"/>
          <p:nvPr/>
        </p:nvSpPr>
        <p:spPr>
          <a:xfrm>
            <a:off x="2425390" y="3593436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Tenant B</a:t>
            </a:r>
          </a:p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sz="1200" dirty="0" smtClean="0"/>
              <a:t>HR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2425390" y="1590885"/>
            <a:ext cx="1295400" cy="1981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564534" y="1843720"/>
            <a:ext cx="914400" cy="1378725"/>
            <a:chOff x="4495800" y="1628622"/>
            <a:chExt cx="914400" cy="1378725"/>
          </a:xfrm>
        </p:grpSpPr>
        <p:grpSp>
          <p:nvGrpSpPr>
            <p:cNvPr id="40" name="Group 39"/>
            <p:cNvGrpSpPr/>
            <p:nvPr/>
          </p:nvGrpSpPr>
          <p:grpSpPr>
            <a:xfrm>
              <a:off x="4495800" y="1628622"/>
              <a:ext cx="457200" cy="921525"/>
              <a:chOff x="5278838" y="1524000"/>
              <a:chExt cx="538114" cy="1098752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5278838" y="1524000"/>
                <a:ext cx="538114" cy="366309"/>
              </a:xfrm>
              <a:prstGeom prst="roundRect">
                <a:avLst/>
              </a:prstGeom>
              <a:ln/>
              <a:effectLst/>
            </p:spPr>
            <p:style>
              <a:lnRef idx="1">
                <a:schemeClr val="accent6"/>
              </a:lnRef>
              <a:fillRef idx="1002">
                <a:schemeClr val="lt1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CRM</a:t>
                </a:r>
                <a:endPara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51" name="Picture 50" descr="Multistore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318354" y="1890309"/>
                <a:ext cx="480420" cy="732443"/>
              </a:xfrm>
              <a:prstGeom prst="rect">
                <a:avLst/>
              </a:prstGeom>
              <a:ln w="9525">
                <a:noFill/>
                <a:miter lim="800000"/>
                <a:headEnd/>
                <a:tailEnd/>
              </a:ln>
            </p:spPr>
            <p:style>
              <a:lnRef idx="0">
                <a:scrgbClr r="0" g="0" b="0"/>
              </a:lnRef>
              <a:fillRef idx="1002">
                <a:schemeClr val="lt1"/>
              </a:fillRef>
              <a:effectRef idx="0">
                <a:scrgbClr r="0" g="0" b="0"/>
              </a:effectRef>
              <a:fontRef idx="major"/>
            </p:style>
          </p:pic>
        </p:grpSp>
        <p:grpSp>
          <p:nvGrpSpPr>
            <p:cNvPr id="41" name="Group 40"/>
            <p:cNvGrpSpPr/>
            <p:nvPr/>
          </p:nvGrpSpPr>
          <p:grpSpPr>
            <a:xfrm>
              <a:off x="4648200" y="1781022"/>
              <a:ext cx="457200" cy="921525"/>
              <a:chOff x="5278838" y="1524000"/>
              <a:chExt cx="538114" cy="1098752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5278838" y="1524000"/>
                <a:ext cx="538114" cy="366309"/>
              </a:xfrm>
              <a:prstGeom prst="roundRect">
                <a:avLst/>
              </a:prstGeom>
              <a:ln/>
              <a:effectLst/>
            </p:spPr>
            <p:style>
              <a:lnRef idx="1">
                <a:schemeClr val="accent6"/>
              </a:lnRef>
              <a:fillRef idx="1002">
                <a:schemeClr val="lt1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VDI</a:t>
                </a:r>
                <a:endParaRPr 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49" name="Picture 48" descr="Multistore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318354" y="1890309"/>
                <a:ext cx="480420" cy="732443"/>
              </a:xfrm>
              <a:prstGeom prst="rect">
                <a:avLst/>
              </a:prstGeom>
              <a:ln w="9525">
                <a:noFill/>
                <a:miter lim="800000"/>
                <a:headEnd/>
                <a:tailEnd/>
              </a:ln>
            </p:spPr>
            <p:style>
              <a:lnRef idx="0">
                <a:scrgbClr r="0" g="0" b="0"/>
              </a:lnRef>
              <a:fillRef idx="1002">
                <a:schemeClr val="lt1"/>
              </a:fillRef>
              <a:effectRef idx="0">
                <a:scrgbClr r="0" g="0" b="0"/>
              </a:effectRef>
              <a:fontRef idx="major"/>
            </p:style>
          </p:pic>
        </p:grpSp>
        <p:grpSp>
          <p:nvGrpSpPr>
            <p:cNvPr id="42" name="Group 41"/>
            <p:cNvGrpSpPr/>
            <p:nvPr/>
          </p:nvGrpSpPr>
          <p:grpSpPr>
            <a:xfrm>
              <a:off x="4800600" y="1933422"/>
              <a:ext cx="457200" cy="921525"/>
              <a:chOff x="5278838" y="1524000"/>
              <a:chExt cx="538114" cy="1098752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5278838" y="1524000"/>
                <a:ext cx="538114" cy="366309"/>
              </a:xfrm>
              <a:prstGeom prst="roundRect">
                <a:avLst/>
              </a:prstGeom>
              <a:ln/>
              <a:effectLst/>
            </p:spPr>
            <p:style>
              <a:lnRef idx="1">
                <a:schemeClr val="accent6"/>
              </a:lnRef>
              <a:fillRef idx="1002">
                <a:schemeClr val="lt1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SQL</a:t>
                </a:r>
                <a:endParaRPr 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47" name="Picture 46" descr="Multistore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318354" y="1890309"/>
                <a:ext cx="480420" cy="732443"/>
              </a:xfrm>
              <a:prstGeom prst="rect">
                <a:avLst/>
              </a:prstGeom>
              <a:ln w="9525">
                <a:noFill/>
                <a:miter lim="800000"/>
                <a:headEnd/>
                <a:tailEnd/>
              </a:ln>
            </p:spPr>
            <p:style>
              <a:lnRef idx="0">
                <a:scrgbClr r="0" g="0" b="0"/>
              </a:lnRef>
              <a:fillRef idx="1002">
                <a:schemeClr val="lt1"/>
              </a:fillRef>
              <a:effectRef idx="0">
                <a:scrgbClr r="0" g="0" b="0"/>
              </a:effectRef>
              <a:fontRef idx="major"/>
            </p:style>
          </p:pic>
        </p:grpSp>
        <p:grpSp>
          <p:nvGrpSpPr>
            <p:cNvPr id="43" name="Group 42"/>
            <p:cNvGrpSpPr/>
            <p:nvPr/>
          </p:nvGrpSpPr>
          <p:grpSpPr>
            <a:xfrm>
              <a:off x="4953000" y="2085822"/>
              <a:ext cx="457200" cy="921525"/>
              <a:chOff x="5278838" y="1524000"/>
              <a:chExt cx="538114" cy="1098752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5278838" y="1524000"/>
                <a:ext cx="538114" cy="366309"/>
              </a:xfrm>
              <a:prstGeom prst="roundRect">
                <a:avLst/>
              </a:prstGeom>
              <a:ln/>
              <a:effectLst/>
            </p:spPr>
            <p:style>
              <a:lnRef idx="1">
                <a:schemeClr val="accent6"/>
              </a:lnRef>
              <a:fillRef idx="1002">
                <a:schemeClr val="lt1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ERP</a:t>
                </a:r>
                <a:endParaRPr 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45" name="Picture 44" descr="Multistore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318354" y="1890309"/>
                <a:ext cx="480420" cy="732443"/>
              </a:xfrm>
              <a:prstGeom prst="rect">
                <a:avLst/>
              </a:prstGeom>
              <a:ln w="9525">
                <a:noFill/>
                <a:miter lim="800000"/>
                <a:headEnd/>
                <a:tailEnd/>
              </a:ln>
            </p:spPr>
            <p:style>
              <a:lnRef idx="0">
                <a:scrgbClr r="0" g="0" b="0"/>
              </a:lnRef>
              <a:fillRef idx="1002">
                <a:schemeClr val="lt1"/>
              </a:fillRef>
              <a:effectRef idx="0">
                <a:scrgbClr r="0" g="0" b="0"/>
              </a:effectRef>
              <a:fontRef idx="major"/>
            </p:style>
          </p:pic>
        </p:grpSp>
      </p:grpSp>
      <p:pic>
        <p:nvPicPr>
          <p:cNvPr id="17" name="Picture 16" descr="Technical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44048" y="2856948"/>
            <a:ext cx="279718" cy="6885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TextBox 198"/>
          <p:cNvSpPr txBox="1"/>
          <p:nvPr/>
        </p:nvSpPr>
        <p:spPr>
          <a:xfrm>
            <a:off x="4074013" y="3593436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Tenant C</a:t>
            </a:r>
          </a:p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sl-SI" sz="1200" dirty="0" smtClean="0"/>
              <a:t>Razvoj</a:t>
            </a:r>
            <a:endParaRPr lang="en-US" sz="1200" dirty="0" smtClean="0"/>
          </a:p>
        </p:txBody>
      </p:sp>
      <p:sp>
        <p:nvSpPr>
          <p:cNvPr id="19" name="Rounded Rectangle 18"/>
          <p:cNvSpPr/>
          <p:nvPr/>
        </p:nvSpPr>
        <p:spPr bwMode="auto">
          <a:xfrm>
            <a:off x="4074013" y="1590885"/>
            <a:ext cx="1295400" cy="1981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202140" y="1863188"/>
            <a:ext cx="914400" cy="1378725"/>
            <a:chOff x="4495800" y="1628622"/>
            <a:chExt cx="914400" cy="1378725"/>
          </a:xfrm>
        </p:grpSpPr>
        <p:grpSp>
          <p:nvGrpSpPr>
            <p:cNvPr id="28" name="Group 27"/>
            <p:cNvGrpSpPr/>
            <p:nvPr/>
          </p:nvGrpSpPr>
          <p:grpSpPr>
            <a:xfrm>
              <a:off x="4495800" y="1628622"/>
              <a:ext cx="457200" cy="921525"/>
              <a:chOff x="5278838" y="1524000"/>
              <a:chExt cx="538114" cy="1098752"/>
            </a:xfrm>
          </p:grpSpPr>
          <p:sp>
            <p:nvSpPr>
              <p:cNvPr id="38" name="Rounded Rectangle 37"/>
              <p:cNvSpPr/>
              <p:nvPr/>
            </p:nvSpPr>
            <p:spPr>
              <a:xfrm>
                <a:off x="5278838" y="1524000"/>
                <a:ext cx="538114" cy="366309"/>
              </a:xfrm>
              <a:prstGeom prst="round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CRM</a:t>
                </a:r>
                <a:endParaRPr lang="en-US" sz="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39" name="Picture 38" descr="Multistore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318354" y="1890309"/>
                <a:ext cx="480420" cy="73244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</p:pic>
        </p:grpSp>
        <p:grpSp>
          <p:nvGrpSpPr>
            <p:cNvPr id="29" name="Group 28"/>
            <p:cNvGrpSpPr/>
            <p:nvPr/>
          </p:nvGrpSpPr>
          <p:grpSpPr>
            <a:xfrm>
              <a:off x="4648200" y="1781022"/>
              <a:ext cx="457200" cy="921525"/>
              <a:chOff x="5278838" y="1524000"/>
              <a:chExt cx="538114" cy="1098752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5278838" y="1524000"/>
                <a:ext cx="538114" cy="366309"/>
              </a:xfrm>
              <a:prstGeom prst="roundRect">
                <a:avLst/>
              </a:prstGeom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VDI</a:t>
                </a:r>
                <a:endParaRPr 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37" name="Picture 36" descr="Multistore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318354" y="1890309"/>
                <a:ext cx="480420" cy="73244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</p:pic>
        </p:grpSp>
        <p:grpSp>
          <p:nvGrpSpPr>
            <p:cNvPr id="30" name="Group 29"/>
            <p:cNvGrpSpPr/>
            <p:nvPr/>
          </p:nvGrpSpPr>
          <p:grpSpPr>
            <a:xfrm>
              <a:off x="4800600" y="1933422"/>
              <a:ext cx="457200" cy="921525"/>
              <a:chOff x="5278838" y="1524000"/>
              <a:chExt cx="538114" cy="1098752"/>
            </a:xfrm>
          </p:grpSpPr>
          <p:sp>
            <p:nvSpPr>
              <p:cNvPr id="34" name="Rounded Rectangle 33"/>
              <p:cNvSpPr/>
              <p:nvPr/>
            </p:nvSpPr>
            <p:spPr>
              <a:xfrm>
                <a:off x="5278838" y="1524000"/>
                <a:ext cx="538114" cy="366309"/>
              </a:xfrm>
              <a:prstGeom prst="round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SQL</a:t>
                </a:r>
                <a:endParaRPr 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35" name="Picture 34" descr="Multistore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318354" y="1890309"/>
                <a:ext cx="480420" cy="73244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</p:pic>
        </p:grpSp>
        <p:grpSp>
          <p:nvGrpSpPr>
            <p:cNvPr id="31" name="Group 30"/>
            <p:cNvGrpSpPr/>
            <p:nvPr/>
          </p:nvGrpSpPr>
          <p:grpSpPr>
            <a:xfrm>
              <a:off x="4953000" y="2085822"/>
              <a:ext cx="457200" cy="921525"/>
              <a:chOff x="5278838" y="1524000"/>
              <a:chExt cx="538114" cy="1098752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5278838" y="1524000"/>
                <a:ext cx="538114" cy="366309"/>
              </a:xfrm>
              <a:prstGeom prst="round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ERP</a:t>
                </a:r>
                <a:endParaRPr 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33" name="Picture 32" descr="Multistore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318354" y="1890309"/>
                <a:ext cx="480420" cy="73244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</p:pic>
        </p:grpSp>
      </p:grpSp>
      <p:pic>
        <p:nvPicPr>
          <p:cNvPr id="21" name="Picture 20" descr="Technical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92494" y="2856948"/>
            <a:ext cx="279718" cy="6885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TextBox 214"/>
          <p:cNvSpPr txBox="1"/>
          <p:nvPr/>
        </p:nvSpPr>
        <p:spPr>
          <a:xfrm>
            <a:off x="788413" y="4749935"/>
            <a:ext cx="4593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2"/>
              </a:buClr>
              <a:buFont typeface="Wingdings" pitchFamily="2" charset="2"/>
              <a:buNone/>
            </a:pPr>
            <a:r>
              <a:rPr lang="en-US" sz="1200" dirty="0" smtClean="0"/>
              <a:t>Clustered Data ONTAP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305254" y="5215673"/>
            <a:ext cx="5468036" cy="1051560"/>
            <a:chOff x="769414" y="4904549"/>
            <a:chExt cx="5468036" cy="1051560"/>
          </a:xfrm>
        </p:grpSpPr>
        <p:pic>
          <p:nvPicPr>
            <p:cNvPr id="24" name="Picture 23" descr="FAS3200-Series-2-Node-L.gi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414" y="4904549"/>
              <a:ext cx="1364186" cy="1051560"/>
            </a:xfrm>
            <a:prstGeom prst="rect">
              <a:avLst/>
            </a:prstGeom>
          </p:spPr>
        </p:pic>
        <p:pic>
          <p:nvPicPr>
            <p:cNvPr id="25" name="Picture 24" descr="FAS3200-Series-2-Node-R.gi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0369" y="4904549"/>
              <a:ext cx="1357081" cy="1051560"/>
            </a:xfrm>
            <a:prstGeom prst="rect">
              <a:avLst/>
            </a:prstGeom>
          </p:spPr>
        </p:pic>
        <p:pic>
          <p:nvPicPr>
            <p:cNvPr id="26" name="Picture 25" descr="FAS3200-Series-2-Node-M.gi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0261" y="4904549"/>
              <a:ext cx="1534709" cy="1051560"/>
            </a:xfrm>
            <a:prstGeom prst="rect">
              <a:avLst/>
            </a:prstGeom>
          </p:spPr>
        </p:pic>
        <p:pic>
          <p:nvPicPr>
            <p:cNvPr id="27" name="Picture 26" descr="FAS3200-Series-2-Node-M.gif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0" y="4904549"/>
              <a:ext cx="1534709" cy="1051560"/>
            </a:xfrm>
            <a:prstGeom prst="rect">
              <a:avLst/>
            </a:prstGeom>
          </p:spPr>
        </p:pic>
      </p:grpSp>
      <p:sp>
        <p:nvSpPr>
          <p:cNvPr id="69" name="Content Placeholder 2"/>
          <p:cNvSpPr>
            <a:spLocks noGrp="1"/>
          </p:cNvSpPr>
          <p:nvPr/>
        </p:nvSpPr>
        <p:spPr bwMode="auto">
          <a:xfrm>
            <a:off x="5532322" y="1340768"/>
            <a:ext cx="3407006" cy="29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298450" indent="-298450" algn="l" rtl="0" eaLnBrk="0" fontAlgn="base" hangingPunct="0">
              <a:spcBef>
                <a:spcPts val="676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¡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6588" indent="-336550" algn="l" rtl="0" eaLnBrk="0" fontAlgn="base" hangingPunct="0">
              <a:spcBef>
                <a:spcPts val="624"/>
              </a:spcBef>
              <a:spcAft>
                <a:spcPct val="0"/>
              </a:spcAft>
              <a:buFont typeface="Arial" charset="0"/>
              <a:buChar char="–"/>
              <a:defRPr sz="2600">
                <a:solidFill>
                  <a:schemeClr val="tx1"/>
                </a:solidFill>
                <a:latin typeface="+mn-lt"/>
              </a:defRPr>
            </a:lvl2pPr>
            <a:lvl3pPr marL="927100" indent="-288925" algn="l" rtl="0" eaLnBrk="0" fontAlgn="base" hangingPunct="0">
              <a:spcBef>
                <a:spcPts val="576"/>
              </a:spcBef>
              <a:spcAft>
                <a:spcPct val="0"/>
              </a:spcAft>
              <a:buFont typeface="Wingdings 2" pitchFamily="18" charset="2"/>
              <a:buChar char="¡"/>
              <a:defRPr sz="2400">
                <a:solidFill>
                  <a:schemeClr val="tx1"/>
                </a:solidFill>
                <a:latin typeface="+mn-lt"/>
              </a:defRPr>
            </a:lvl3pPr>
            <a:lvl4pPr marL="1236663" indent="-307975" algn="l" rtl="0" eaLnBrk="0" fontAlgn="base" hangingPunct="0">
              <a:spcBef>
                <a:spcPts val="48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1504950" indent="-266700" algn="l" rtl="0" eaLnBrk="0" fontAlgn="base" hangingPunct="0">
              <a:spcBef>
                <a:spcPts val="48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5pPr>
            <a:lvl6pPr marL="19621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6pPr>
            <a:lvl7pPr marL="24193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7pPr>
            <a:lvl8pPr marL="28765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8pPr>
            <a:lvl9pPr marL="33337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3000"/>
              </a:lnSpc>
              <a:spcBef>
                <a:spcPts val="900"/>
              </a:spcBef>
            </a:pPr>
            <a:r>
              <a:rPr lang="sl-SI" sz="2000" dirty="0" smtClean="0"/>
              <a:t>Varnostna izolacija med podjetji/oddelki</a:t>
            </a:r>
            <a:endParaRPr lang="en-US" sz="2000" dirty="0" smtClean="0"/>
          </a:p>
          <a:p>
            <a:pPr marL="457200" lvl="2" indent="-223838">
              <a:buClr>
                <a:schemeClr val="tx1"/>
              </a:buClr>
              <a:buFont typeface="Arial" pitchFamily="34" charset="0"/>
              <a:buChar char="−"/>
            </a:pPr>
            <a:r>
              <a:rPr lang="sl-SI" sz="2000" dirty="0" smtClean="0"/>
              <a:t>Logična mrežna izolacija</a:t>
            </a:r>
            <a:endParaRPr lang="en-US" sz="2000" dirty="0" smtClean="0"/>
          </a:p>
          <a:p>
            <a:pPr marL="457200" lvl="2" indent="-223838">
              <a:buClr>
                <a:schemeClr val="tx1"/>
              </a:buClr>
              <a:buFont typeface="Arial" pitchFamily="34" charset="0"/>
              <a:buChar char="−"/>
            </a:pPr>
            <a:r>
              <a:rPr lang="sl-SI" sz="2000" dirty="0" smtClean="0"/>
              <a:t>Ločitev sistemskih sredstev</a:t>
            </a:r>
            <a:endParaRPr lang="en-US" sz="2000" dirty="0" smtClean="0"/>
          </a:p>
          <a:p>
            <a:pPr>
              <a:lnSpc>
                <a:spcPct val="93000"/>
              </a:lnSpc>
              <a:spcBef>
                <a:spcPts val="900"/>
              </a:spcBef>
            </a:pPr>
            <a:r>
              <a:rPr lang="sl-SI" sz="2000" dirty="0" smtClean="0"/>
              <a:t>Administracija</a:t>
            </a:r>
            <a:endParaRPr lang="en-US" sz="2000" dirty="0" smtClean="0"/>
          </a:p>
          <a:p>
            <a:pPr marL="457200" lvl="2" indent="-223838">
              <a:buClr>
                <a:schemeClr val="tx1"/>
              </a:buClr>
              <a:buFont typeface="Arial" pitchFamily="34" charset="0"/>
              <a:buChar char="−"/>
            </a:pPr>
            <a:r>
              <a:rPr lang="en-US" sz="2000" dirty="0" smtClean="0"/>
              <a:t>Role-based access control</a:t>
            </a:r>
          </a:p>
          <a:p>
            <a:pPr>
              <a:lnSpc>
                <a:spcPct val="93000"/>
              </a:lnSpc>
              <a:spcBef>
                <a:spcPts val="900"/>
              </a:spcBef>
            </a:pPr>
            <a:r>
              <a:rPr lang="sl-SI" sz="2000" dirty="0" smtClean="0"/>
              <a:t>Podpora za </a:t>
            </a:r>
            <a:r>
              <a:rPr lang="en-US" sz="2000" dirty="0" smtClean="0"/>
              <a:t>SAN/NAS </a:t>
            </a:r>
            <a:r>
              <a:rPr lang="sl-SI" sz="2000" dirty="0" smtClean="0"/>
              <a:t>okolje</a:t>
            </a:r>
            <a:endParaRPr lang="en-US" sz="2000" dirty="0" smtClean="0"/>
          </a:p>
          <a:p>
            <a:pPr marL="457200" lvl="2" indent="-223838">
              <a:buClr>
                <a:schemeClr val="tx1"/>
              </a:buClr>
              <a:buFont typeface="Arial" pitchFamily="34" charset="0"/>
              <a:buChar char="−"/>
            </a:pPr>
            <a:r>
              <a:rPr lang="en-US" sz="2000" dirty="0" smtClean="0"/>
              <a:t>NFS, CIFS, </a:t>
            </a:r>
            <a:r>
              <a:rPr lang="en-US" sz="2000" dirty="0" err="1" smtClean="0"/>
              <a:t>iSCSI</a:t>
            </a:r>
            <a:r>
              <a:rPr lang="en-US" sz="2000" dirty="0" smtClean="0"/>
              <a:t>, FC, </a:t>
            </a:r>
            <a:r>
              <a:rPr lang="en-US" sz="2000" dirty="0" err="1" smtClean="0"/>
              <a:t>FCoE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0965927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>
                <a:solidFill>
                  <a:schemeClr val="bg1"/>
                </a:solidFill>
              </a:rPr>
              <a:t>SAN okolje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Arrow Connector 23"/>
          <p:cNvCxnSpPr/>
          <p:nvPr/>
        </p:nvCxnSpPr>
        <p:spPr bwMode="auto">
          <a:xfrm rot="16200000" flipH="1">
            <a:off x="6534509" y="3326745"/>
            <a:ext cx="793633" cy="750501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1945759" y="1936523"/>
            <a:ext cx="5305646" cy="2257919"/>
            <a:chOff x="1945759" y="1874875"/>
            <a:chExt cx="5305646" cy="2257919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 rot="5400000">
              <a:off x="1864243" y="1956391"/>
              <a:ext cx="2218663" cy="205563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5018567" y="1913860"/>
              <a:ext cx="2232838" cy="215841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7" name="Straight Arrow Connector 36"/>
            <p:cNvCxnSpPr>
              <a:endCxn id="60" idx="0"/>
            </p:cNvCxnSpPr>
            <p:nvPr/>
          </p:nvCxnSpPr>
          <p:spPr bwMode="auto">
            <a:xfrm rot="5400000">
              <a:off x="2964781" y="2748858"/>
              <a:ext cx="2146652" cy="62121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8" name="Straight Arrow Connector 37"/>
            <p:cNvCxnSpPr>
              <a:endCxn id="49" idx="0"/>
            </p:cNvCxnSpPr>
            <p:nvPr/>
          </p:nvCxnSpPr>
          <p:spPr bwMode="auto">
            <a:xfrm rot="16200000" flipH="1">
              <a:off x="4009677" y="2707954"/>
              <a:ext cx="2083986" cy="74668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40" name="Group 295"/>
          <p:cNvGrpSpPr/>
          <p:nvPr/>
        </p:nvGrpSpPr>
        <p:grpSpPr>
          <a:xfrm>
            <a:off x="1337185" y="4123292"/>
            <a:ext cx="6539344" cy="2160076"/>
            <a:chOff x="7727333" y="6440612"/>
            <a:chExt cx="3795674" cy="1253787"/>
          </a:xfrm>
        </p:grpSpPr>
        <p:grpSp>
          <p:nvGrpSpPr>
            <p:cNvPr id="41" name="Group 140"/>
            <p:cNvGrpSpPr/>
            <p:nvPr/>
          </p:nvGrpSpPr>
          <p:grpSpPr>
            <a:xfrm>
              <a:off x="9647867" y="7147479"/>
              <a:ext cx="854048" cy="528772"/>
              <a:chOff x="5925966" y="5446020"/>
              <a:chExt cx="940690" cy="582414"/>
            </a:xfrm>
          </p:grpSpPr>
          <p:pic>
            <p:nvPicPr>
              <p:cNvPr id="73" name="Picture 72" descr="DS2264storage_Stackable.gif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925966" y="5793261"/>
                <a:ext cx="940690" cy="235173"/>
              </a:xfrm>
              <a:prstGeom prst="rect">
                <a:avLst/>
              </a:prstGeom>
            </p:spPr>
          </p:pic>
          <p:pic>
            <p:nvPicPr>
              <p:cNvPr id="74" name="Picture 73" descr="DS2264storage_Stackable.gif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925966" y="5598619"/>
                <a:ext cx="940690" cy="235173"/>
              </a:xfrm>
              <a:prstGeom prst="rect">
                <a:avLst/>
              </a:prstGeom>
            </p:spPr>
          </p:pic>
          <p:grpSp>
            <p:nvGrpSpPr>
              <p:cNvPr id="75" name="Group 192"/>
              <p:cNvGrpSpPr/>
              <p:nvPr/>
            </p:nvGrpSpPr>
            <p:grpSpPr>
              <a:xfrm>
                <a:off x="5955508" y="5446020"/>
                <a:ext cx="876299" cy="191654"/>
                <a:chOff x="5969794" y="5636515"/>
                <a:chExt cx="876299" cy="191654"/>
              </a:xfrm>
            </p:grpSpPr>
            <p:pic>
              <p:nvPicPr>
                <p:cNvPr id="76" name="Picture 75" descr="2246_angle.png"/>
                <p:cNvPicPr>
                  <a:picLocks noChangeAspect="1"/>
                </p:cNvPicPr>
                <p:nvPr/>
              </p:nvPicPr>
              <p:blipFill>
                <a:blip r:embed="rId5" cstate="print"/>
                <a:srcRect r="91111"/>
                <a:stretch>
                  <a:fillRect/>
                </a:stretch>
              </p:blipFill>
              <p:spPr>
                <a:xfrm>
                  <a:off x="5969794" y="5637441"/>
                  <a:ext cx="58796" cy="190728"/>
                </a:xfrm>
                <a:prstGeom prst="rect">
                  <a:avLst/>
                </a:prstGeom>
              </p:spPr>
            </p:pic>
            <p:pic>
              <p:nvPicPr>
                <p:cNvPr id="77" name="Picture 76" descr="2246_angle.png"/>
                <p:cNvPicPr>
                  <a:picLocks noChangeAspect="1"/>
                </p:cNvPicPr>
                <p:nvPr/>
              </p:nvPicPr>
              <p:blipFill>
                <a:blip r:embed="rId5" cstate="print"/>
                <a:srcRect l="7778"/>
                <a:stretch>
                  <a:fillRect/>
                </a:stretch>
              </p:blipFill>
              <p:spPr>
                <a:xfrm>
                  <a:off x="6020375" y="5636515"/>
                  <a:ext cx="825718" cy="18824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2" name="Group 111"/>
            <p:cNvGrpSpPr/>
            <p:nvPr/>
          </p:nvGrpSpPr>
          <p:grpSpPr>
            <a:xfrm>
              <a:off x="10660542" y="7146143"/>
              <a:ext cx="776209" cy="548256"/>
              <a:chOff x="1506748" y="4800600"/>
              <a:chExt cx="1291567" cy="912266"/>
            </a:xfrm>
          </p:grpSpPr>
          <p:pic>
            <p:nvPicPr>
              <p:cNvPr id="69" name="Picture 68" descr="4243_angle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524250" y="4800600"/>
                <a:ext cx="1274065" cy="457200"/>
              </a:xfrm>
              <a:prstGeom prst="rect">
                <a:avLst/>
              </a:prstGeom>
            </p:spPr>
          </p:pic>
          <p:grpSp>
            <p:nvGrpSpPr>
              <p:cNvPr id="70" name="Group 107"/>
              <p:cNvGrpSpPr/>
              <p:nvPr/>
            </p:nvGrpSpPr>
            <p:grpSpPr>
              <a:xfrm>
                <a:off x="1506748" y="5181600"/>
                <a:ext cx="1288329" cy="531266"/>
                <a:chOff x="1506748" y="5336134"/>
                <a:chExt cx="1288329" cy="531266"/>
              </a:xfrm>
            </p:grpSpPr>
            <p:pic>
              <p:nvPicPr>
                <p:cNvPr id="71" name="Picture 70" descr="DS4243storage_Stackable.gif"/>
                <p:cNvPicPr>
                  <a:picLocks noChangeAspect="1"/>
                </p:cNvPicPr>
                <p:nvPr/>
              </p:nvPicPr>
              <p:blipFill>
                <a:blip r:embed="rId7" cstate="print"/>
                <a:srcRect r="91054"/>
                <a:stretch>
                  <a:fillRect/>
                </a:stretch>
              </p:blipFill>
              <p:spPr>
                <a:xfrm>
                  <a:off x="1506748" y="5336134"/>
                  <a:ext cx="169652" cy="531266"/>
                </a:xfrm>
                <a:prstGeom prst="rect">
                  <a:avLst/>
                </a:prstGeom>
              </p:spPr>
            </p:pic>
            <p:pic>
              <p:nvPicPr>
                <p:cNvPr id="72" name="Picture 71" descr="4243.pn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1624644" y="5395082"/>
                  <a:ext cx="1170433" cy="4572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3" name="Group 98"/>
            <p:cNvGrpSpPr/>
            <p:nvPr/>
          </p:nvGrpSpPr>
          <p:grpSpPr>
            <a:xfrm>
              <a:off x="7810039" y="7132319"/>
              <a:ext cx="776209" cy="548256"/>
              <a:chOff x="1506748" y="4800600"/>
              <a:chExt cx="1291567" cy="912266"/>
            </a:xfrm>
          </p:grpSpPr>
          <p:pic>
            <p:nvPicPr>
              <p:cNvPr id="65" name="Picture 64" descr="4243_angle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524250" y="4800600"/>
                <a:ext cx="1274065" cy="457200"/>
              </a:xfrm>
              <a:prstGeom prst="rect">
                <a:avLst/>
              </a:prstGeom>
            </p:spPr>
          </p:pic>
          <p:grpSp>
            <p:nvGrpSpPr>
              <p:cNvPr id="66" name="Group 107"/>
              <p:cNvGrpSpPr/>
              <p:nvPr/>
            </p:nvGrpSpPr>
            <p:grpSpPr>
              <a:xfrm>
                <a:off x="1506748" y="5181600"/>
                <a:ext cx="1288329" cy="531266"/>
                <a:chOff x="1506748" y="5336134"/>
                <a:chExt cx="1288329" cy="531266"/>
              </a:xfrm>
            </p:grpSpPr>
            <p:pic>
              <p:nvPicPr>
                <p:cNvPr id="67" name="Picture 66" descr="DS4243storage_Stackable.gif"/>
                <p:cNvPicPr>
                  <a:picLocks noChangeAspect="1"/>
                </p:cNvPicPr>
                <p:nvPr/>
              </p:nvPicPr>
              <p:blipFill>
                <a:blip r:embed="rId7" cstate="print"/>
                <a:srcRect r="91054"/>
                <a:stretch>
                  <a:fillRect/>
                </a:stretch>
              </p:blipFill>
              <p:spPr>
                <a:xfrm>
                  <a:off x="1506748" y="5336134"/>
                  <a:ext cx="169652" cy="531266"/>
                </a:xfrm>
                <a:prstGeom prst="rect">
                  <a:avLst/>
                </a:prstGeom>
              </p:spPr>
            </p:pic>
            <p:pic>
              <p:nvPicPr>
                <p:cNvPr id="68" name="Picture 67" descr="4243.pn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1624644" y="5395082"/>
                  <a:ext cx="1170433" cy="4572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4" name="Group 111"/>
            <p:cNvGrpSpPr/>
            <p:nvPr/>
          </p:nvGrpSpPr>
          <p:grpSpPr>
            <a:xfrm>
              <a:off x="8760146" y="7132319"/>
              <a:ext cx="776209" cy="548256"/>
              <a:chOff x="1506748" y="4800600"/>
              <a:chExt cx="1291567" cy="912266"/>
            </a:xfrm>
          </p:grpSpPr>
          <p:pic>
            <p:nvPicPr>
              <p:cNvPr id="61" name="Picture 60" descr="4243_angle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524250" y="4800600"/>
                <a:ext cx="1274065" cy="457200"/>
              </a:xfrm>
              <a:prstGeom prst="rect">
                <a:avLst/>
              </a:prstGeom>
            </p:spPr>
          </p:pic>
          <p:grpSp>
            <p:nvGrpSpPr>
              <p:cNvPr id="62" name="Group 107"/>
              <p:cNvGrpSpPr/>
              <p:nvPr/>
            </p:nvGrpSpPr>
            <p:grpSpPr>
              <a:xfrm>
                <a:off x="1506748" y="5181600"/>
                <a:ext cx="1288329" cy="531266"/>
                <a:chOff x="1506748" y="5336134"/>
                <a:chExt cx="1288329" cy="531266"/>
              </a:xfrm>
            </p:grpSpPr>
            <p:pic>
              <p:nvPicPr>
                <p:cNvPr id="63" name="Picture 62" descr="DS4243storage_Stackable.gif"/>
                <p:cNvPicPr>
                  <a:picLocks noChangeAspect="1"/>
                </p:cNvPicPr>
                <p:nvPr/>
              </p:nvPicPr>
              <p:blipFill>
                <a:blip r:embed="rId7" cstate="print"/>
                <a:srcRect r="91054"/>
                <a:stretch>
                  <a:fillRect/>
                </a:stretch>
              </p:blipFill>
              <p:spPr>
                <a:xfrm>
                  <a:off x="1506748" y="5336134"/>
                  <a:ext cx="169652" cy="531266"/>
                </a:xfrm>
                <a:prstGeom prst="rect">
                  <a:avLst/>
                </a:prstGeom>
              </p:spPr>
            </p:pic>
            <p:pic>
              <p:nvPicPr>
                <p:cNvPr id="64" name="Picture 63" descr="4243.pn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1624644" y="5395082"/>
                  <a:ext cx="1170433" cy="4572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5" name="Group 156"/>
            <p:cNvGrpSpPr/>
            <p:nvPr/>
          </p:nvGrpSpPr>
          <p:grpSpPr>
            <a:xfrm>
              <a:off x="7727333" y="6446120"/>
              <a:ext cx="1913185" cy="571810"/>
              <a:chOff x="2799777" y="4342269"/>
              <a:chExt cx="2194472" cy="655880"/>
            </a:xfrm>
          </p:grpSpPr>
          <p:grpSp>
            <p:nvGrpSpPr>
              <p:cNvPr id="54" name="Group 199"/>
              <p:cNvGrpSpPr/>
              <p:nvPr/>
            </p:nvGrpSpPr>
            <p:grpSpPr>
              <a:xfrm>
                <a:off x="2799777" y="4342269"/>
                <a:ext cx="2194472" cy="655880"/>
                <a:chOff x="2799777" y="4093911"/>
                <a:chExt cx="2194472" cy="655880"/>
              </a:xfrm>
            </p:grpSpPr>
            <p:pic>
              <p:nvPicPr>
                <p:cNvPr id="57" name="Picture 56" descr="left.gif"/>
                <p:cNvPicPr>
                  <a:picLocks noChangeAspect="1"/>
                </p:cNvPicPr>
                <p:nvPr/>
              </p:nvPicPr>
              <p:blipFill>
                <a:blip r:embed="rId9" cstate="print"/>
                <a:srcRect t="15227" r="7072" b="43505"/>
                <a:stretch>
                  <a:fillRect/>
                </a:stretch>
              </p:blipFill>
              <p:spPr>
                <a:xfrm>
                  <a:off x="2799777" y="4093911"/>
                  <a:ext cx="996696" cy="472112"/>
                </a:xfrm>
                <a:prstGeom prst="rect">
                  <a:avLst/>
                </a:prstGeom>
              </p:spPr>
            </p:pic>
            <p:pic>
              <p:nvPicPr>
                <p:cNvPr id="58" name="Picture 5" descr="center.gif"/>
                <p:cNvPicPr>
                  <a:picLocks noChangeAspect="1"/>
                </p:cNvPicPr>
                <p:nvPr/>
              </p:nvPicPr>
              <p:blipFill>
                <a:blip r:embed="rId10" cstate="print"/>
                <a:srcRect b="84518"/>
                <a:stretch>
                  <a:fillRect/>
                </a:stretch>
              </p:blipFill>
              <p:spPr>
                <a:xfrm rot="10800000">
                  <a:off x="3863533" y="4569030"/>
                  <a:ext cx="1130716" cy="180761"/>
                </a:xfrm>
                <a:prstGeom prst="rect">
                  <a:avLst/>
                </a:prstGeom>
              </p:spPr>
            </p:pic>
            <p:pic>
              <p:nvPicPr>
                <p:cNvPr id="59" name="Picture 58" descr="right.gif"/>
                <p:cNvPicPr>
                  <a:picLocks noChangeAspect="1"/>
                </p:cNvPicPr>
                <p:nvPr/>
              </p:nvPicPr>
              <p:blipFill>
                <a:blip r:embed="rId11" cstate="print"/>
                <a:srcRect b="84518"/>
                <a:stretch>
                  <a:fillRect/>
                </a:stretch>
              </p:blipFill>
              <p:spPr>
                <a:xfrm rot="10800000">
                  <a:off x="2803152" y="4568009"/>
                  <a:ext cx="1062834" cy="180762"/>
                </a:xfrm>
                <a:prstGeom prst="rect">
                  <a:avLst/>
                </a:prstGeom>
              </p:spPr>
            </p:pic>
            <p:pic>
              <p:nvPicPr>
                <p:cNvPr id="60" name="Picture 59" descr="left.gif"/>
                <p:cNvPicPr>
                  <a:picLocks noChangeAspect="1"/>
                </p:cNvPicPr>
                <p:nvPr/>
              </p:nvPicPr>
              <p:blipFill>
                <a:blip r:embed="rId9" cstate="print"/>
                <a:srcRect t="15227" r="7072" b="43505"/>
                <a:stretch>
                  <a:fillRect/>
                </a:stretch>
              </p:blipFill>
              <p:spPr>
                <a:xfrm>
                  <a:off x="3892840" y="4093919"/>
                  <a:ext cx="996696" cy="472104"/>
                </a:xfrm>
                <a:prstGeom prst="rect">
                  <a:avLst/>
                </a:prstGeom>
              </p:spPr>
            </p:pic>
          </p:grpSp>
          <p:cxnSp>
            <p:nvCxnSpPr>
              <p:cNvPr id="55" name="Straight Connector 9"/>
              <p:cNvCxnSpPr/>
              <p:nvPr/>
            </p:nvCxnSpPr>
            <p:spPr bwMode="auto">
              <a:xfrm>
                <a:off x="2803374" y="4802873"/>
                <a:ext cx="995930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" name="Straight Connector 9"/>
              <p:cNvCxnSpPr/>
              <p:nvPr/>
            </p:nvCxnSpPr>
            <p:spPr bwMode="auto">
              <a:xfrm>
                <a:off x="3896517" y="4802873"/>
                <a:ext cx="995930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6" name="Group 206"/>
            <p:cNvGrpSpPr/>
            <p:nvPr/>
          </p:nvGrpSpPr>
          <p:grpSpPr>
            <a:xfrm>
              <a:off x="9607168" y="6440612"/>
              <a:ext cx="1915839" cy="577315"/>
              <a:chOff x="6446129" y="3184490"/>
              <a:chExt cx="2197516" cy="662195"/>
            </a:xfrm>
          </p:grpSpPr>
          <p:pic>
            <p:nvPicPr>
              <p:cNvPr id="47" name="Picture 46" descr="center.gif"/>
              <p:cNvPicPr>
                <a:picLocks noChangeAspect="1"/>
              </p:cNvPicPr>
              <p:nvPr/>
            </p:nvPicPr>
            <p:blipFill>
              <a:blip r:embed="rId10" cstate="print"/>
              <a:srcRect b="84518"/>
              <a:stretch>
                <a:fillRect/>
              </a:stretch>
            </p:blipFill>
            <p:spPr>
              <a:xfrm rot="10800000">
                <a:off x="6459071" y="3665923"/>
                <a:ext cx="1130716" cy="180762"/>
              </a:xfrm>
              <a:prstGeom prst="rect">
                <a:avLst/>
              </a:prstGeom>
            </p:spPr>
          </p:pic>
          <p:grpSp>
            <p:nvGrpSpPr>
              <p:cNvPr id="48" name="Group 222"/>
              <p:cNvGrpSpPr/>
              <p:nvPr/>
            </p:nvGrpSpPr>
            <p:grpSpPr>
              <a:xfrm>
                <a:off x="6446129" y="3184490"/>
                <a:ext cx="2197516" cy="661510"/>
                <a:chOff x="6177224" y="3184488"/>
                <a:chExt cx="2197516" cy="661509"/>
              </a:xfrm>
            </p:grpSpPr>
            <p:pic>
              <p:nvPicPr>
                <p:cNvPr id="49" name="Picture 48" descr="center.gif"/>
                <p:cNvPicPr>
                  <a:picLocks noChangeAspect="1"/>
                </p:cNvPicPr>
                <p:nvPr/>
              </p:nvPicPr>
              <p:blipFill>
                <a:blip r:embed="rId10" cstate="print"/>
                <a:srcRect t="17996" b="41514"/>
                <a:stretch>
                  <a:fillRect/>
                </a:stretch>
              </p:blipFill>
              <p:spPr>
                <a:xfrm>
                  <a:off x="6177224" y="3184488"/>
                  <a:ext cx="1130716" cy="472751"/>
                </a:xfrm>
                <a:prstGeom prst="rect">
                  <a:avLst/>
                </a:prstGeom>
              </p:spPr>
            </p:pic>
            <p:pic>
              <p:nvPicPr>
                <p:cNvPr id="50" name="Picture 7" descr="right.gif"/>
                <p:cNvPicPr>
                  <a:picLocks noChangeAspect="1"/>
                </p:cNvPicPr>
                <p:nvPr/>
              </p:nvPicPr>
              <p:blipFill>
                <a:blip r:embed="rId11" cstate="print"/>
                <a:srcRect t="17996" b="41514"/>
                <a:stretch>
                  <a:fillRect/>
                </a:stretch>
              </p:blipFill>
              <p:spPr>
                <a:xfrm>
                  <a:off x="7311906" y="3184489"/>
                  <a:ext cx="1062834" cy="472750"/>
                </a:xfrm>
                <a:prstGeom prst="rect">
                  <a:avLst/>
                </a:prstGeom>
              </p:spPr>
            </p:pic>
            <p:pic>
              <p:nvPicPr>
                <p:cNvPr id="51" name="Picture 50" descr="left.gif"/>
                <p:cNvPicPr>
                  <a:picLocks noChangeAspect="1"/>
                </p:cNvPicPr>
                <p:nvPr/>
              </p:nvPicPr>
              <p:blipFill>
                <a:blip r:embed="rId12" cstate="print"/>
                <a:srcRect b="84518"/>
                <a:stretch>
                  <a:fillRect/>
                </a:stretch>
              </p:blipFill>
              <p:spPr>
                <a:xfrm rot="10800000">
                  <a:off x="7311906" y="3665236"/>
                  <a:ext cx="1062834" cy="180761"/>
                </a:xfrm>
                <a:prstGeom prst="rect">
                  <a:avLst/>
                </a:prstGeom>
              </p:spPr>
            </p:pic>
            <p:cxnSp>
              <p:nvCxnSpPr>
                <p:cNvPr id="52" name="Straight Connector 9"/>
                <p:cNvCxnSpPr/>
                <p:nvPr/>
              </p:nvCxnSpPr>
              <p:spPr bwMode="auto">
                <a:xfrm>
                  <a:off x="6241140" y="3659640"/>
                  <a:ext cx="995930" cy="0"/>
                </a:xfrm>
                <a:prstGeom prst="line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3" name="Straight Connector 9"/>
                <p:cNvCxnSpPr/>
                <p:nvPr/>
              </p:nvCxnSpPr>
              <p:spPr bwMode="auto">
                <a:xfrm>
                  <a:off x="7378810" y="3659640"/>
                  <a:ext cx="995930" cy="0"/>
                </a:xfrm>
                <a:prstGeom prst="line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pic>
        <p:nvPicPr>
          <p:cNvPr id="78" name="Picture 75" descr="server workgroup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041" y="1821336"/>
            <a:ext cx="890588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08"/>
          <p:cNvSpPr txBox="1">
            <a:spLocks noChangeArrowheads="1"/>
          </p:cNvSpPr>
          <p:nvPr/>
        </p:nvSpPr>
        <p:spPr bwMode="auto">
          <a:xfrm>
            <a:off x="4098851" y="1135531"/>
            <a:ext cx="914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Clr>
                <a:schemeClr val="accent2"/>
              </a:buClr>
              <a:buFont typeface="Wingdings" charset="0"/>
              <a:buNone/>
            </a:pPr>
            <a:r>
              <a:rPr lang="en-US" dirty="0"/>
              <a:t>MPIO</a:t>
            </a:r>
          </a:p>
          <a:p>
            <a:pPr eaLnBrk="1" hangingPunct="1">
              <a:buClr>
                <a:schemeClr val="accent2"/>
              </a:buClr>
              <a:buFont typeface="Wingdings" charset="0"/>
              <a:buNone/>
            </a:pPr>
            <a:r>
              <a:rPr lang="en-US" dirty="0"/>
              <a:t>ALUA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870313" y="2886182"/>
            <a:ext cx="1223412" cy="6186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600"/>
              </a:spcBef>
              <a:defRPr/>
            </a:pPr>
            <a:r>
              <a:rPr lang="en-US" sz="1800" dirty="0" smtClean="0">
                <a:solidFill>
                  <a:schemeClr val="accent2"/>
                </a:solidFill>
                <a:ea typeface="+mn-ea"/>
                <a:cs typeface="+mn-cs"/>
              </a:rPr>
              <a:t>Active</a:t>
            </a:r>
            <a:br>
              <a:rPr lang="en-US" sz="1800" dirty="0" smtClean="0">
                <a:solidFill>
                  <a:schemeClr val="accent2"/>
                </a:solidFill>
                <a:ea typeface="+mn-ea"/>
                <a:cs typeface="+mn-cs"/>
              </a:rPr>
            </a:br>
            <a:r>
              <a:rPr lang="en-US" sz="1800" dirty="0" smtClean="0">
                <a:solidFill>
                  <a:schemeClr val="accent2"/>
                </a:solidFill>
                <a:ea typeface="+mn-ea"/>
                <a:cs typeface="+mn-cs"/>
              </a:rPr>
              <a:t>Optimized</a:t>
            </a:r>
            <a:endParaRPr lang="en-US" sz="18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cxnSp>
        <p:nvCxnSpPr>
          <p:cNvPr id="81" name="Straight Arrow Connector 80"/>
          <p:cNvCxnSpPr/>
          <p:nvPr/>
        </p:nvCxnSpPr>
        <p:spPr bwMode="auto">
          <a:xfrm rot="5400000">
            <a:off x="2032677" y="3294698"/>
            <a:ext cx="881197" cy="867655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 bwMode="auto">
          <a:xfrm rot="5400000">
            <a:off x="3191775" y="4668157"/>
            <a:ext cx="785006" cy="8622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 bwMode="auto">
          <a:xfrm rot="16200000" flipH="1">
            <a:off x="5137033" y="4525819"/>
            <a:ext cx="931649" cy="8625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endCxn id="50" idx="0"/>
          </p:cNvCxnSpPr>
          <p:nvPr/>
        </p:nvCxnSpPr>
        <p:spPr bwMode="auto">
          <a:xfrm>
            <a:off x="6379537" y="3432169"/>
            <a:ext cx="698800" cy="691125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 bwMode="auto">
          <a:xfrm rot="16200000" flipH="1">
            <a:off x="6664807" y="4612983"/>
            <a:ext cx="982612" cy="76633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86" name="Group 25"/>
          <p:cNvGrpSpPr>
            <a:grpSpLocks/>
          </p:cNvGrpSpPr>
          <p:nvPr/>
        </p:nvGrpSpPr>
        <p:grpSpPr bwMode="auto">
          <a:xfrm>
            <a:off x="1958195" y="4944198"/>
            <a:ext cx="1621767" cy="552097"/>
            <a:chOff x="4138405" y="4897174"/>
            <a:chExt cx="1621436" cy="551777"/>
          </a:xfrm>
        </p:grpSpPr>
        <p:cxnSp>
          <p:nvCxnSpPr>
            <p:cNvPr id="87" name="Straight Arrow Connector 86"/>
            <p:cNvCxnSpPr/>
            <p:nvPr/>
          </p:nvCxnSpPr>
          <p:spPr bwMode="auto">
            <a:xfrm rot="10800000" flipV="1">
              <a:off x="4138409" y="4897174"/>
              <a:ext cx="1621432" cy="7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 bwMode="auto">
            <a:xfrm rot="5400000">
              <a:off x="3892699" y="5185993"/>
              <a:ext cx="508664" cy="17251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89" name="Group 30"/>
          <p:cNvGrpSpPr>
            <a:grpSpLocks/>
          </p:cNvGrpSpPr>
          <p:nvPr/>
        </p:nvGrpSpPr>
        <p:grpSpPr bwMode="auto">
          <a:xfrm>
            <a:off x="2044464" y="5013214"/>
            <a:ext cx="3683477" cy="448571"/>
            <a:chOff x="65534" y="5656053"/>
            <a:chExt cx="4430854" cy="448571"/>
          </a:xfrm>
        </p:grpSpPr>
        <p:cxnSp>
          <p:nvCxnSpPr>
            <p:cNvPr id="90" name="Straight Arrow Connector 89"/>
            <p:cNvCxnSpPr/>
            <p:nvPr/>
          </p:nvCxnSpPr>
          <p:spPr bwMode="auto">
            <a:xfrm rot="10800000">
              <a:off x="65534" y="5656053"/>
              <a:ext cx="4430854" cy="34503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 bwMode="auto">
            <a:xfrm rot="5400000">
              <a:off x="-61987" y="5914840"/>
              <a:ext cx="379560" cy="7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92" name="Group 248"/>
          <p:cNvGrpSpPr>
            <a:grpSpLocks/>
          </p:cNvGrpSpPr>
          <p:nvPr/>
        </p:nvGrpSpPr>
        <p:grpSpPr bwMode="auto">
          <a:xfrm>
            <a:off x="2122098" y="5151390"/>
            <a:ext cx="5102887" cy="336274"/>
            <a:chOff x="809295" y="7355612"/>
            <a:chExt cx="5102887" cy="336274"/>
          </a:xfrm>
        </p:grpSpPr>
        <p:cxnSp>
          <p:nvCxnSpPr>
            <p:cNvPr id="93" name="Straight Arrow Connector 92"/>
            <p:cNvCxnSpPr>
              <a:stCxn id="51" idx="0"/>
            </p:cNvCxnSpPr>
            <p:nvPr/>
          </p:nvCxnSpPr>
          <p:spPr bwMode="auto">
            <a:xfrm rot="5400000" flipH="1">
              <a:off x="3334782" y="4848489"/>
              <a:ext cx="51913" cy="5102887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 bwMode="auto">
            <a:xfrm rot="16200000" flipH="1">
              <a:off x="725447" y="7521774"/>
              <a:ext cx="336274" cy="3950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95" name="Straight Arrow Connector 94"/>
          <p:cNvCxnSpPr/>
          <p:nvPr/>
        </p:nvCxnSpPr>
        <p:spPr bwMode="auto">
          <a:xfrm rot="5400000">
            <a:off x="1350038" y="4844997"/>
            <a:ext cx="1268079" cy="17251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 bwMode="auto">
          <a:xfrm rot="5400000">
            <a:off x="1876648" y="3373692"/>
            <a:ext cx="733648" cy="637951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 bwMode="auto">
          <a:xfrm rot="5400000">
            <a:off x="1396880" y="4574468"/>
            <a:ext cx="1034564" cy="15448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98" name="Group 25"/>
          <p:cNvGrpSpPr>
            <a:grpSpLocks/>
          </p:cNvGrpSpPr>
          <p:nvPr/>
        </p:nvGrpSpPr>
        <p:grpSpPr bwMode="auto">
          <a:xfrm flipV="1">
            <a:off x="3594953" y="5012413"/>
            <a:ext cx="3608508" cy="527012"/>
            <a:chOff x="8256180" y="-490361"/>
            <a:chExt cx="3365822" cy="451987"/>
          </a:xfrm>
        </p:grpSpPr>
        <p:cxnSp>
          <p:nvCxnSpPr>
            <p:cNvPr id="99" name="Straight Arrow Connector 98"/>
            <p:cNvCxnSpPr/>
            <p:nvPr/>
          </p:nvCxnSpPr>
          <p:spPr bwMode="auto">
            <a:xfrm flipV="1">
              <a:off x="8256180" y="-61254"/>
              <a:ext cx="3356794" cy="22880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 bwMode="auto">
            <a:xfrm rot="16200000" flipV="1">
              <a:off x="11406290" y="-283678"/>
              <a:ext cx="422396" cy="9029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01" name="Group 30"/>
          <p:cNvGrpSpPr>
            <a:grpSpLocks/>
          </p:cNvGrpSpPr>
          <p:nvPr/>
        </p:nvGrpSpPr>
        <p:grpSpPr bwMode="auto">
          <a:xfrm flipV="1">
            <a:off x="5564038" y="4926946"/>
            <a:ext cx="1725293" cy="646983"/>
            <a:chOff x="4995976" y="19389"/>
            <a:chExt cx="2030151" cy="564036"/>
          </a:xfrm>
        </p:grpSpPr>
        <p:cxnSp>
          <p:nvCxnSpPr>
            <p:cNvPr id="102" name="Straight Arrow Connector 101"/>
            <p:cNvCxnSpPr/>
            <p:nvPr/>
          </p:nvCxnSpPr>
          <p:spPr bwMode="auto">
            <a:xfrm>
              <a:off x="4995976" y="575904"/>
              <a:ext cx="2030146" cy="7521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 bwMode="auto">
            <a:xfrm rot="5400000" flipH="1" flipV="1">
              <a:off x="6725366" y="282528"/>
              <a:ext cx="563900" cy="37622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04" name="Group 248"/>
          <p:cNvGrpSpPr>
            <a:grpSpLocks/>
          </p:cNvGrpSpPr>
          <p:nvPr/>
        </p:nvGrpSpPr>
        <p:grpSpPr bwMode="auto">
          <a:xfrm flipV="1">
            <a:off x="1906438" y="5108103"/>
            <a:ext cx="5199117" cy="443358"/>
            <a:chOff x="395543" y="898702"/>
            <a:chExt cx="4850445" cy="395855"/>
          </a:xfrm>
        </p:grpSpPr>
        <p:cxnSp>
          <p:nvCxnSpPr>
            <p:cNvPr id="105" name="Straight Arrow Connector 104"/>
            <p:cNvCxnSpPr/>
            <p:nvPr/>
          </p:nvCxnSpPr>
          <p:spPr bwMode="auto">
            <a:xfrm flipV="1">
              <a:off x="395543" y="1286511"/>
              <a:ext cx="4839811" cy="8046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/>
            <p:nvPr/>
          </p:nvCxnSpPr>
          <p:spPr bwMode="auto">
            <a:xfrm rot="5400000" flipH="1" flipV="1">
              <a:off x="5075110" y="1069579"/>
              <a:ext cx="341756" cy="1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headEnd type="none" w="med" len="med"/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07" name="Straight Arrow Connector 106"/>
          <p:cNvCxnSpPr/>
          <p:nvPr/>
        </p:nvCxnSpPr>
        <p:spPr bwMode="auto">
          <a:xfrm rot="5400000">
            <a:off x="3340933" y="3562870"/>
            <a:ext cx="766343" cy="271030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 bwMode="auto">
          <a:xfrm rot="16200000" flipH="1">
            <a:off x="5051671" y="3534683"/>
            <a:ext cx="729839" cy="312158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 bwMode="auto">
          <a:xfrm rot="5400000">
            <a:off x="6577140" y="4843892"/>
            <a:ext cx="1390459" cy="602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10" name="Group 2"/>
          <p:cNvGrpSpPr>
            <a:grpSpLocks/>
          </p:cNvGrpSpPr>
          <p:nvPr/>
        </p:nvGrpSpPr>
        <p:grpSpPr bwMode="auto">
          <a:xfrm>
            <a:off x="1692866" y="5327422"/>
            <a:ext cx="701675" cy="762000"/>
            <a:chOff x="7543800" y="1295400"/>
            <a:chExt cx="700895" cy="762000"/>
          </a:xfrm>
        </p:grpSpPr>
        <p:sp>
          <p:nvSpPr>
            <p:cNvPr id="111" name="Oval 75"/>
            <p:cNvSpPr>
              <a:spLocks noChangeArrowheads="1"/>
            </p:cNvSpPr>
            <p:nvPr/>
          </p:nvSpPr>
          <p:spPr bwMode="auto">
            <a:xfrm>
              <a:off x="7543800" y="1295400"/>
              <a:ext cx="685038" cy="762000"/>
            </a:xfrm>
            <a:prstGeom prst="ellipse">
              <a:avLst/>
            </a:prstGeom>
            <a:solidFill>
              <a:schemeClr val="accent4"/>
            </a:solidFill>
            <a:ln w="22225">
              <a:solidFill>
                <a:schemeClr val="bg1"/>
              </a:solidFill>
              <a:round/>
              <a:headEnd/>
              <a:tailEnd/>
            </a:ln>
            <a:effectLst>
              <a:outerShdw blurRad="63500" dist="38100" dir="8100000" algn="tr" rotWithShape="0">
                <a:srgbClr val="000000">
                  <a:alpha val="39998"/>
                </a:srgbClr>
              </a:outerShdw>
            </a:effectLst>
          </p:spPr>
          <p:txBody>
            <a:bodyPr wrap="none" lIns="45720" anchor="ctr"/>
            <a:lstStyle/>
            <a:p>
              <a:pPr>
                <a:buFont typeface="Wingdings 2" pitchFamily="18" charset="2"/>
                <a:buNone/>
                <a:defRPr/>
              </a:pPr>
              <a:r>
                <a:rPr lang="en-US" sz="1200" b="1" dirty="0">
                  <a:solidFill>
                    <a:srgbClr val="FFFFFF"/>
                  </a:solidFill>
                  <a:latin typeface="Arial" pitchFamily="34" charset="0"/>
                  <a:ea typeface="+mn-ea"/>
                  <a:cs typeface="+mn-cs"/>
                </a:rPr>
                <a:t>A</a:t>
              </a:r>
            </a:p>
          </p:txBody>
        </p:sp>
        <p:grpSp>
          <p:nvGrpSpPr>
            <p:cNvPr id="112" name="Group 1"/>
            <p:cNvGrpSpPr>
              <a:grpSpLocks/>
            </p:cNvGrpSpPr>
            <p:nvPr/>
          </p:nvGrpSpPr>
          <p:grpSpPr bwMode="auto">
            <a:xfrm>
              <a:off x="7807034" y="1447801"/>
              <a:ext cx="437663" cy="487363"/>
              <a:chOff x="7521179" y="1295400"/>
              <a:chExt cx="677170" cy="563513"/>
            </a:xfrm>
          </p:grpSpPr>
          <p:sp>
            <p:nvSpPr>
              <p:cNvPr id="113" name="Magnetic Disk 61"/>
              <p:cNvSpPr/>
              <p:nvPr/>
            </p:nvSpPr>
            <p:spPr bwMode="auto">
              <a:xfrm>
                <a:off x="7521179" y="1295400"/>
                <a:ext cx="564308" cy="563513"/>
              </a:xfrm>
              <a:prstGeom prst="flowChartMagneticDisk">
                <a:avLst/>
              </a:prstGeom>
              <a:solidFill>
                <a:schemeClr val="accent2">
                  <a:lumMod val="75000"/>
                </a:schemeClr>
              </a:solidFill>
              <a:ln w="9525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7587425" y="1489968"/>
                <a:ext cx="610924" cy="31204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lnSpc>
                    <a:spcPct val="95000"/>
                  </a:lnSpc>
                  <a:spcBef>
                    <a:spcPts val="600"/>
                  </a:spcBef>
                  <a:defRPr/>
                </a:pPr>
                <a:r>
                  <a:rPr lang="en-US" sz="1200" b="1" dirty="0">
                    <a:solidFill>
                      <a:srgbClr val="FFFFFF"/>
                    </a:solidFill>
                    <a:ea typeface="+mn-ea"/>
                    <a:cs typeface="+mn-cs"/>
                  </a:rPr>
                  <a:t>A1</a:t>
                </a:r>
              </a:p>
            </p:txBody>
          </p:sp>
        </p:grpSp>
      </p:grpSp>
      <p:grpSp>
        <p:nvGrpSpPr>
          <p:cNvPr id="115" name="Group 114"/>
          <p:cNvGrpSpPr/>
          <p:nvPr/>
        </p:nvGrpSpPr>
        <p:grpSpPr>
          <a:xfrm>
            <a:off x="359231" y="1193762"/>
            <a:ext cx="3113314" cy="1632858"/>
            <a:chOff x="359231" y="1164772"/>
            <a:chExt cx="3113314" cy="1632858"/>
          </a:xfrm>
        </p:grpSpPr>
        <p:sp>
          <p:nvSpPr>
            <p:cNvPr id="116" name="TextBox 115"/>
            <p:cNvSpPr txBox="1"/>
            <p:nvPr/>
          </p:nvSpPr>
          <p:spPr>
            <a:xfrm>
              <a:off x="402772" y="1182754"/>
              <a:ext cx="280161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buClr>
                  <a:schemeClr val="accent2"/>
                </a:buClr>
              </a:pPr>
              <a:r>
                <a:rPr lang="sl-SI" sz="1800" dirty="0" smtClean="0"/>
                <a:t>Sprememba </a:t>
              </a:r>
              <a:r>
                <a:rPr lang="en-US" sz="1800" dirty="0" smtClean="0"/>
                <a:t>ALUA </a:t>
              </a:r>
              <a:r>
                <a:rPr lang="sl-SI" sz="1800" dirty="0" smtClean="0"/>
                <a:t>statusa dostopa do </a:t>
              </a:r>
              <a:r>
                <a:rPr lang="en-US" sz="1800" dirty="0" smtClean="0"/>
                <a:t>LUN </a:t>
              </a:r>
              <a:endParaRPr lang="en-US" sz="1200" dirty="0" smtClean="0"/>
            </a:p>
            <a:p>
              <a:pPr marL="0" lvl="1">
                <a:spcBef>
                  <a:spcPts val="600"/>
                </a:spcBef>
                <a:buClr>
                  <a:schemeClr val="accent2"/>
                </a:buClr>
              </a:pPr>
              <a:r>
                <a:rPr lang="sl-SI" sz="1800" dirty="0" smtClean="0"/>
                <a:t>Pot do nove fizične lokacije (</a:t>
              </a:r>
              <a:r>
                <a:rPr lang="en-US" sz="1800" dirty="0" smtClean="0"/>
                <a:t>active/optimized</a:t>
              </a:r>
              <a:r>
                <a:rPr lang="sl-SI" sz="1800" dirty="0" smtClean="0"/>
                <a:t>)</a:t>
              </a:r>
              <a:endParaRPr lang="en-US" sz="1800" dirty="0" smtClean="0"/>
            </a:p>
          </p:txBody>
        </p:sp>
        <p:sp>
          <p:nvSpPr>
            <p:cNvPr id="117" name="Pentagon 116"/>
            <p:cNvSpPr/>
            <p:nvPr/>
          </p:nvSpPr>
          <p:spPr bwMode="auto">
            <a:xfrm>
              <a:off x="359231" y="1164772"/>
              <a:ext cx="3113314" cy="1632858"/>
            </a:xfrm>
            <a:prstGeom prst="homePlate">
              <a:avLst/>
            </a:prstGeom>
            <a:noFill/>
            <a:ln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SzTx/>
                <a:buFont typeface="Wingdings 2" pitchFamily="18" charset="2"/>
                <a:buNone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2175741" y="2949681"/>
            <a:ext cx="1120820" cy="535531"/>
          </a:xfrm>
          <a:prstGeom prst="rect">
            <a:avLst/>
          </a:prstGeom>
          <a:solidFill>
            <a:schemeClr val="bg1"/>
          </a:solidFill>
        </p:spPr>
        <p:txBody>
          <a:bodyPr wrap="none" tIns="91440" bIns="91440">
            <a:spAutoFit/>
          </a:bodyPr>
          <a:lstStyle/>
          <a:p>
            <a:pPr algn="ctr">
              <a:lnSpc>
                <a:spcPct val="95000"/>
              </a:lnSpc>
              <a:spcBef>
                <a:spcPts val="600"/>
              </a:spcBef>
              <a:defRPr/>
            </a:pPr>
            <a: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  <a:t>Active</a:t>
            </a:r>
            <a:b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</a:br>
            <a: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  <a:t>Nonoptimized</a:t>
            </a:r>
            <a:endParaRPr lang="en-US" sz="1200" dirty="0">
              <a:solidFill>
                <a:schemeClr val="accent1"/>
              </a:solidFill>
              <a:ea typeface="+mn-ea"/>
              <a:cs typeface="+mn-cs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701447" y="2949681"/>
            <a:ext cx="1035861" cy="535531"/>
          </a:xfrm>
          <a:prstGeom prst="rect">
            <a:avLst/>
          </a:prstGeom>
          <a:solidFill>
            <a:schemeClr val="bg1"/>
          </a:solidFill>
        </p:spPr>
        <p:txBody>
          <a:bodyPr wrap="none" tIns="91440" bIns="91440">
            <a:spAutoFit/>
          </a:bodyPr>
          <a:lstStyle/>
          <a:p>
            <a:pPr algn="ctr">
              <a:lnSpc>
                <a:spcPct val="95000"/>
              </a:lnSpc>
              <a:spcBef>
                <a:spcPts val="600"/>
              </a:spcBef>
              <a:defRPr/>
            </a:pPr>
            <a: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  <a:t>Active</a:t>
            </a:r>
            <a:b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</a:br>
            <a:r>
              <a:rPr lang="en-US" sz="1200" dirty="0">
                <a:solidFill>
                  <a:schemeClr val="accent1"/>
                </a:solidFill>
              </a:rPr>
              <a:t>U</a:t>
            </a:r>
            <a: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  <a:t>noptimized</a:t>
            </a:r>
            <a:endParaRPr lang="en-US" sz="1200" dirty="0">
              <a:solidFill>
                <a:schemeClr val="accent1"/>
              </a:solidFill>
              <a:ea typeface="+mn-ea"/>
              <a:cs typeface="+mn-cs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848673" y="2951138"/>
            <a:ext cx="1266692" cy="627864"/>
          </a:xfrm>
          <a:prstGeom prst="rect">
            <a:avLst/>
          </a:prstGeom>
          <a:solidFill>
            <a:schemeClr val="bg1"/>
          </a:solidFill>
        </p:spPr>
        <p:txBody>
          <a:bodyPr wrap="square" tIns="91440" bIns="182880">
            <a:spAutoFit/>
          </a:bodyPr>
          <a:lstStyle/>
          <a:p>
            <a:pPr algn="ctr">
              <a:lnSpc>
                <a:spcPct val="95000"/>
              </a:lnSpc>
              <a:spcBef>
                <a:spcPts val="600"/>
              </a:spcBef>
              <a:defRPr/>
            </a:pPr>
            <a: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  <a:t>Active</a:t>
            </a:r>
            <a:b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</a:br>
            <a:r>
              <a:rPr lang="en-US" sz="1200" dirty="0">
                <a:solidFill>
                  <a:schemeClr val="accent1"/>
                </a:solidFill>
              </a:rPr>
              <a:t>U</a:t>
            </a:r>
            <a: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  <a:t>noptimized</a:t>
            </a:r>
            <a:endParaRPr lang="en-US" sz="1200" dirty="0">
              <a:solidFill>
                <a:schemeClr val="accent1"/>
              </a:solidFill>
              <a:ea typeface="+mn-ea"/>
              <a:cs typeface="+mn-cs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3506002" y="2949681"/>
            <a:ext cx="1035861" cy="535531"/>
          </a:xfrm>
          <a:prstGeom prst="rect">
            <a:avLst/>
          </a:prstGeom>
          <a:solidFill>
            <a:schemeClr val="bg1"/>
          </a:solidFill>
        </p:spPr>
        <p:txBody>
          <a:bodyPr wrap="none" tIns="91440" bIns="91440">
            <a:spAutoFit/>
          </a:bodyPr>
          <a:lstStyle/>
          <a:p>
            <a:pPr algn="ctr">
              <a:lnSpc>
                <a:spcPct val="95000"/>
              </a:lnSpc>
              <a:spcBef>
                <a:spcPts val="600"/>
              </a:spcBef>
              <a:defRPr/>
            </a:pPr>
            <a: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  <a:t>Active</a:t>
            </a:r>
            <a:b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</a:br>
            <a:r>
              <a:rPr lang="en-US" sz="1200" dirty="0">
                <a:solidFill>
                  <a:schemeClr val="accent1"/>
                </a:solidFill>
              </a:rPr>
              <a:t>U</a:t>
            </a:r>
            <a:r>
              <a:rPr lang="en-US" sz="1200" dirty="0" smtClean="0">
                <a:solidFill>
                  <a:schemeClr val="accent1"/>
                </a:solidFill>
                <a:ea typeface="+mn-ea"/>
                <a:cs typeface="+mn-cs"/>
              </a:rPr>
              <a:t>noptimized</a:t>
            </a:r>
            <a:endParaRPr lang="en-US" sz="1200" dirty="0">
              <a:solidFill>
                <a:schemeClr val="accent1"/>
              </a:solidFill>
              <a:ea typeface="+mn-ea"/>
              <a:cs typeface="+mn-cs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6030686" y="1324387"/>
            <a:ext cx="2764971" cy="1404257"/>
            <a:chOff x="6030686" y="1262739"/>
            <a:chExt cx="2764971" cy="1404257"/>
          </a:xfrm>
        </p:grpSpPr>
        <p:sp>
          <p:nvSpPr>
            <p:cNvPr id="123" name="TextBox 122"/>
            <p:cNvSpPr txBox="1"/>
            <p:nvPr/>
          </p:nvSpPr>
          <p:spPr>
            <a:xfrm>
              <a:off x="6618516" y="1382482"/>
              <a:ext cx="21378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>
                <a:buClr>
                  <a:schemeClr val="accent2"/>
                </a:buClr>
              </a:pPr>
              <a:r>
                <a:rPr lang="en-US" sz="1800" dirty="0" smtClean="0"/>
                <a:t>ALUA </a:t>
              </a:r>
              <a:r>
                <a:rPr lang="sl-SI" sz="1800" dirty="0" smtClean="0"/>
                <a:t>pošlje </a:t>
              </a:r>
              <a:r>
                <a:rPr lang="en-US" sz="1800" dirty="0" smtClean="0"/>
                <a:t>SCSI</a:t>
              </a:r>
              <a:r>
                <a:rPr lang="sl-SI" sz="1800" dirty="0" smtClean="0"/>
                <a:t> status glede spremembe poti</a:t>
              </a:r>
              <a:endParaRPr lang="en-US" dirty="0" smtClean="0"/>
            </a:p>
          </p:txBody>
        </p:sp>
        <p:sp>
          <p:nvSpPr>
            <p:cNvPr id="124" name="Pentagon 123"/>
            <p:cNvSpPr/>
            <p:nvPr/>
          </p:nvSpPr>
          <p:spPr bwMode="auto">
            <a:xfrm flipH="1">
              <a:off x="6030686" y="1262739"/>
              <a:ext cx="2764971" cy="1404257"/>
            </a:xfrm>
            <a:prstGeom prst="homePlate">
              <a:avLst/>
            </a:prstGeom>
            <a:noFill/>
            <a:ln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accent2"/>
                </a:buClr>
                <a:buSzTx/>
                <a:buFont typeface="Wingdings 2" pitchFamily="18" charset="2"/>
                <a:buNone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2124445" y="2908131"/>
            <a:ext cx="1223412" cy="6186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600"/>
              </a:spcBef>
              <a:defRPr/>
            </a:pPr>
            <a:r>
              <a:rPr lang="en-US" sz="1800" dirty="0" smtClean="0">
                <a:solidFill>
                  <a:schemeClr val="accent2"/>
                </a:solidFill>
                <a:ea typeface="+mn-ea"/>
                <a:cs typeface="+mn-cs"/>
              </a:rPr>
              <a:t>Active</a:t>
            </a:r>
            <a:br>
              <a:rPr lang="en-US" sz="1800" dirty="0" smtClean="0">
                <a:solidFill>
                  <a:schemeClr val="accent2"/>
                </a:solidFill>
                <a:ea typeface="+mn-ea"/>
                <a:cs typeface="+mn-cs"/>
              </a:rPr>
            </a:br>
            <a:r>
              <a:rPr lang="en-US" sz="1800" dirty="0" smtClean="0">
                <a:solidFill>
                  <a:schemeClr val="accent2"/>
                </a:solidFill>
                <a:ea typeface="+mn-ea"/>
                <a:cs typeface="+mn-cs"/>
              </a:rPr>
              <a:t>Optimized</a:t>
            </a:r>
            <a:endParaRPr lang="en-US" sz="18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7345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26 0.01597 C 0.08854 -0.00208 0.20538 -0.09282 0.29028 -0.09236 C 0.37517 -0.0919 0.50191 -0.00394 0.55764 0.01944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00" y="-5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20" grpId="0" animBg="1"/>
      <p:bldP spid="1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NAS </a:t>
            </a:r>
            <a:r>
              <a:rPr lang="sl-SI" altLang="sl-SI" sz="2800" dirty="0">
                <a:solidFill>
                  <a:schemeClr val="bg1"/>
                </a:solidFill>
              </a:rPr>
              <a:t>okolje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Content Placeholder 2"/>
          <p:cNvSpPr txBox="1">
            <a:spLocks/>
          </p:cNvSpPr>
          <p:nvPr/>
        </p:nvSpPr>
        <p:spPr>
          <a:xfrm>
            <a:off x="611560" y="1242250"/>
            <a:ext cx="3121062" cy="119768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 typeface="Arial" charset="0"/>
              <a:buNone/>
            </a:pPr>
            <a:r>
              <a:rPr lang="en-US" sz="2400" smtClean="0"/>
              <a:t>LIF</a:t>
            </a:r>
            <a:r>
              <a:rPr lang="sl-SI" sz="2400" smtClean="0"/>
              <a:t> so prestavljeni na druge fizične priključke znotraj gruče</a:t>
            </a:r>
            <a:endParaRPr lang="en-US" sz="2400" dirty="0" smtClean="0"/>
          </a:p>
        </p:txBody>
      </p:sp>
      <p:grpSp>
        <p:nvGrpSpPr>
          <p:cNvPr id="23" name="Group 22"/>
          <p:cNvGrpSpPr/>
          <p:nvPr/>
        </p:nvGrpSpPr>
        <p:grpSpPr>
          <a:xfrm>
            <a:off x="4731455" y="3778619"/>
            <a:ext cx="1145309" cy="609600"/>
            <a:chOff x="7010400" y="3657600"/>
            <a:chExt cx="1145309" cy="609600"/>
          </a:xfrm>
        </p:grpSpPr>
        <p:grpSp>
          <p:nvGrpSpPr>
            <p:cNvPr id="24" name="Group 224"/>
            <p:cNvGrpSpPr/>
            <p:nvPr/>
          </p:nvGrpSpPr>
          <p:grpSpPr>
            <a:xfrm>
              <a:off x="7010400" y="3694546"/>
              <a:ext cx="1145309" cy="498763"/>
              <a:chOff x="6741495" y="3694546"/>
              <a:chExt cx="1145309" cy="498763"/>
            </a:xfrm>
          </p:grpSpPr>
          <p:cxnSp>
            <p:nvCxnSpPr>
              <p:cNvPr id="27" name="Straight Arrow Connector 26"/>
              <p:cNvCxnSpPr/>
              <p:nvPr/>
            </p:nvCxnSpPr>
            <p:spPr bwMode="auto">
              <a:xfrm flipV="1">
                <a:off x="6741495" y="3694546"/>
                <a:ext cx="1145309" cy="498763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85000"/>
                  </a:schemeClr>
                </a:solidFill>
                <a:prstDash val="dash"/>
                <a:round/>
                <a:headEnd type="arrow"/>
                <a:tailEnd type="arrow"/>
              </a:ln>
              <a:effectLst/>
            </p:spPr>
          </p:cxnSp>
          <p:cxnSp>
            <p:nvCxnSpPr>
              <p:cNvPr id="37" name="Straight Arrow Connector 36"/>
              <p:cNvCxnSpPr/>
              <p:nvPr/>
            </p:nvCxnSpPr>
            <p:spPr bwMode="auto">
              <a:xfrm rot="10800000">
                <a:off x="6741496" y="3694546"/>
                <a:ext cx="1107107" cy="496455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85000"/>
                  </a:schemeClr>
                </a:solidFill>
                <a:prstDash val="dash"/>
                <a:round/>
                <a:headEnd type="arrow"/>
                <a:tailEnd type="arrow"/>
              </a:ln>
              <a:effectLst/>
            </p:spPr>
          </p:cxnSp>
        </p:grpSp>
        <p:cxnSp>
          <p:nvCxnSpPr>
            <p:cNvPr id="25" name="Straight Arrow Connector 24"/>
            <p:cNvCxnSpPr/>
            <p:nvPr/>
          </p:nvCxnSpPr>
          <p:spPr bwMode="auto">
            <a:xfrm rot="5400000" flipH="1" flipV="1">
              <a:off x="6721922" y="3962399"/>
              <a:ext cx="609600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26" name="Straight Arrow Connector 25"/>
            <p:cNvCxnSpPr/>
            <p:nvPr/>
          </p:nvCxnSpPr>
          <p:spPr bwMode="auto">
            <a:xfrm rot="5400000" flipH="1" flipV="1">
              <a:off x="7817327" y="3962399"/>
              <a:ext cx="609600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38" name="Group 37"/>
          <p:cNvGrpSpPr/>
          <p:nvPr/>
        </p:nvGrpSpPr>
        <p:grpSpPr>
          <a:xfrm>
            <a:off x="6972300" y="3772974"/>
            <a:ext cx="1145309" cy="609600"/>
            <a:chOff x="7010400" y="3657600"/>
            <a:chExt cx="1145309" cy="609600"/>
          </a:xfrm>
        </p:grpSpPr>
        <p:grpSp>
          <p:nvGrpSpPr>
            <p:cNvPr id="40" name="Group 224"/>
            <p:cNvGrpSpPr/>
            <p:nvPr/>
          </p:nvGrpSpPr>
          <p:grpSpPr>
            <a:xfrm>
              <a:off x="7010400" y="3694546"/>
              <a:ext cx="1145309" cy="498763"/>
              <a:chOff x="6741495" y="3694546"/>
              <a:chExt cx="1145309" cy="498763"/>
            </a:xfrm>
          </p:grpSpPr>
          <p:cxnSp>
            <p:nvCxnSpPr>
              <p:cNvPr id="43" name="Straight Arrow Connector 42"/>
              <p:cNvCxnSpPr/>
              <p:nvPr/>
            </p:nvCxnSpPr>
            <p:spPr bwMode="auto">
              <a:xfrm flipV="1">
                <a:off x="6741495" y="3694546"/>
                <a:ext cx="1145309" cy="498763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85000"/>
                  </a:schemeClr>
                </a:solidFill>
                <a:prstDash val="dash"/>
                <a:round/>
                <a:headEnd type="arrow"/>
                <a:tailEnd type="arrow"/>
              </a:ln>
              <a:effectLst/>
            </p:spPr>
          </p:cxnSp>
          <p:cxnSp>
            <p:nvCxnSpPr>
              <p:cNvPr id="44" name="Straight Arrow Connector 43"/>
              <p:cNvCxnSpPr/>
              <p:nvPr/>
            </p:nvCxnSpPr>
            <p:spPr bwMode="auto">
              <a:xfrm rot="10800000">
                <a:off x="6741496" y="3694546"/>
                <a:ext cx="1107107" cy="496455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85000"/>
                  </a:schemeClr>
                </a:solidFill>
                <a:prstDash val="dash"/>
                <a:round/>
                <a:headEnd type="arrow"/>
                <a:tailEnd type="arrow"/>
              </a:ln>
              <a:effectLst/>
            </p:spPr>
          </p:cxnSp>
        </p:grpSp>
        <p:cxnSp>
          <p:nvCxnSpPr>
            <p:cNvPr id="41" name="Straight Arrow Connector 40"/>
            <p:cNvCxnSpPr/>
            <p:nvPr/>
          </p:nvCxnSpPr>
          <p:spPr bwMode="auto">
            <a:xfrm rot="5400000" flipH="1" flipV="1">
              <a:off x="6721922" y="3962399"/>
              <a:ext cx="609600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2" name="Straight Arrow Connector 41"/>
            <p:cNvCxnSpPr/>
            <p:nvPr/>
          </p:nvCxnSpPr>
          <p:spPr bwMode="auto">
            <a:xfrm rot="5400000" flipH="1" flipV="1">
              <a:off x="7817327" y="3962399"/>
              <a:ext cx="609600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45" name="Group 44"/>
          <p:cNvGrpSpPr/>
          <p:nvPr/>
        </p:nvGrpSpPr>
        <p:grpSpPr>
          <a:xfrm>
            <a:off x="6454711" y="4359010"/>
            <a:ext cx="979615" cy="1208103"/>
            <a:chOff x="5925966" y="5446020"/>
            <a:chExt cx="940690" cy="1160099"/>
          </a:xfrm>
        </p:grpSpPr>
        <p:pic>
          <p:nvPicPr>
            <p:cNvPr id="46" name="Picture 45" descr="DS2264storage_Stackable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5966" y="6370946"/>
              <a:ext cx="940690" cy="235173"/>
            </a:xfrm>
            <a:prstGeom prst="rect">
              <a:avLst/>
            </a:prstGeom>
          </p:spPr>
        </p:pic>
        <p:pic>
          <p:nvPicPr>
            <p:cNvPr id="47" name="Picture 46" descr="DS2264storage_Stackable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5966" y="6177091"/>
              <a:ext cx="940690" cy="235173"/>
            </a:xfrm>
            <a:prstGeom prst="rect">
              <a:avLst/>
            </a:prstGeom>
          </p:spPr>
        </p:pic>
        <p:pic>
          <p:nvPicPr>
            <p:cNvPr id="48" name="Picture 47" descr="DS2264storage_Stackable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5966" y="5985176"/>
              <a:ext cx="940690" cy="235173"/>
            </a:xfrm>
            <a:prstGeom prst="rect">
              <a:avLst/>
            </a:prstGeom>
          </p:spPr>
        </p:pic>
        <p:pic>
          <p:nvPicPr>
            <p:cNvPr id="49" name="Picture 48" descr="DS2264storage_Stackable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5966" y="5793261"/>
              <a:ext cx="940690" cy="235173"/>
            </a:xfrm>
            <a:prstGeom prst="rect">
              <a:avLst/>
            </a:prstGeom>
          </p:spPr>
        </p:pic>
        <p:pic>
          <p:nvPicPr>
            <p:cNvPr id="50" name="Picture 49" descr="DS2264storage_Stackable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5966" y="5598619"/>
              <a:ext cx="940690" cy="235173"/>
            </a:xfrm>
            <a:prstGeom prst="rect">
              <a:avLst/>
            </a:prstGeom>
          </p:spPr>
        </p:pic>
        <p:grpSp>
          <p:nvGrpSpPr>
            <p:cNvPr id="51" name="Group 192"/>
            <p:cNvGrpSpPr/>
            <p:nvPr/>
          </p:nvGrpSpPr>
          <p:grpSpPr>
            <a:xfrm>
              <a:off x="5955508" y="5446020"/>
              <a:ext cx="876299" cy="191654"/>
              <a:chOff x="5969794" y="5636515"/>
              <a:chExt cx="876299" cy="191654"/>
            </a:xfrm>
          </p:grpSpPr>
          <p:pic>
            <p:nvPicPr>
              <p:cNvPr id="52" name="Picture 51" descr="2246_angle.png"/>
              <p:cNvPicPr>
                <a:picLocks noChangeAspect="1"/>
              </p:cNvPicPr>
              <p:nvPr/>
            </p:nvPicPr>
            <p:blipFill>
              <a:blip r:embed="rId5" cstate="print"/>
              <a:srcRect r="91111"/>
              <a:stretch>
                <a:fillRect/>
              </a:stretch>
            </p:blipFill>
            <p:spPr>
              <a:xfrm>
                <a:off x="5969794" y="5637441"/>
                <a:ext cx="58796" cy="190728"/>
              </a:xfrm>
              <a:prstGeom prst="rect">
                <a:avLst/>
              </a:prstGeom>
            </p:spPr>
          </p:pic>
          <p:pic>
            <p:nvPicPr>
              <p:cNvPr id="53" name="Picture 52" descr="2246_angle.png"/>
              <p:cNvPicPr>
                <a:picLocks noChangeAspect="1"/>
              </p:cNvPicPr>
              <p:nvPr/>
            </p:nvPicPr>
            <p:blipFill>
              <a:blip r:embed="rId5" cstate="print"/>
              <a:srcRect l="7778"/>
              <a:stretch>
                <a:fillRect/>
              </a:stretch>
            </p:blipFill>
            <p:spPr>
              <a:xfrm>
                <a:off x="6020375" y="5636515"/>
                <a:ext cx="825718" cy="188247"/>
              </a:xfrm>
              <a:prstGeom prst="rect">
                <a:avLst/>
              </a:prstGeom>
            </p:spPr>
          </p:pic>
        </p:grpSp>
      </p:grpSp>
      <p:grpSp>
        <p:nvGrpSpPr>
          <p:cNvPr id="54" name="Group 111"/>
          <p:cNvGrpSpPr/>
          <p:nvPr/>
        </p:nvGrpSpPr>
        <p:grpSpPr>
          <a:xfrm>
            <a:off x="7615204" y="4357483"/>
            <a:ext cx="891404" cy="1242348"/>
            <a:chOff x="1505193" y="4800600"/>
            <a:chExt cx="1293122" cy="1802222"/>
          </a:xfrm>
        </p:grpSpPr>
        <p:pic>
          <p:nvPicPr>
            <p:cNvPr id="55" name="Picture 54" descr="4243_angle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4250" y="4800600"/>
              <a:ext cx="1274065" cy="457200"/>
            </a:xfrm>
            <a:prstGeom prst="rect">
              <a:avLst/>
            </a:prstGeom>
          </p:spPr>
        </p:pic>
        <p:grpSp>
          <p:nvGrpSpPr>
            <p:cNvPr id="56" name="Group 107"/>
            <p:cNvGrpSpPr/>
            <p:nvPr/>
          </p:nvGrpSpPr>
          <p:grpSpPr>
            <a:xfrm>
              <a:off x="1506748" y="5181600"/>
              <a:ext cx="1288329" cy="531266"/>
              <a:chOff x="1506748" y="5336134"/>
              <a:chExt cx="1288329" cy="531266"/>
            </a:xfrm>
          </p:grpSpPr>
          <p:pic>
            <p:nvPicPr>
              <p:cNvPr id="63" name="Picture 62" descr="DS4243storage_Stackable.gif"/>
              <p:cNvPicPr>
                <a:picLocks noChangeAspect="1"/>
              </p:cNvPicPr>
              <p:nvPr/>
            </p:nvPicPr>
            <p:blipFill>
              <a:blip r:embed="rId7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64" name="Picture 63" descr="4243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  <p:grpSp>
          <p:nvGrpSpPr>
            <p:cNvPr id="57" name="Group 108"/>
            <p:cNvGrpSpPr/>
            <p:nvPr/>
          </p:nvGrpSpPr>
          <p:grpSpPr>
            <a:xfrm>
              <a:off x="1505193" y="5623682"/>
              <a:ext cx="1288329" cy="531266"/>
              <a:chOff x="1506748" y="5336134"/>
              <a:chExt cx="1288329" cy="531266"/>
            </a:xfrm>
          </p:grpSpPr>
          <p:pic>
            <p:nvPicPr>
              <p:cNvPr id="61" name="Picture 60" descr="DS4243storage_Stackable.gif"/>
              <p:cNvPicPr>
                <a:picLocks noChangeAspect="1"/>
              </p:cNvPicPr>
              <p:nvPr/>
            </p:nvPicPr>
            <p:blipFill>
              <a:blip r:embed="rId7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62" name="Picture 61" descr="4243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  <p:grpSp>
          <p:nvGrpSpPr>
            <p:cNvPr id="58" name="Group 113"/>
            <p:cNvGrpSpPr/>
            <p:nvPr/>
          </p:nvGrpSpPr>
          <p:grpSpPr>
            <a:xfrm>
              <a:off x="1505193" y="6071556"/>
              <a:ext cx="1288329" cy="531266"/>
              <a:chOff x="1506748" y="5336134"/>
              <a:chExt cx="1288329" cy="531266"/>
            </a:xfrm>
          </p:grpSpPr>
          <p:pic>
            <p:nvPicPr>
              <p:cNvPr id="59" name="Picture 58" descr="DS4243storage_Stackable.gif"/>
              <p:cNvPicPr>
                <a:picLocks noChangeAspect="1"/>
              </p:cNvPicPr>
              <p:nvPr/>
            </p:nvPicPr>
            <p:blipFill>
              <a:blip r:embed="rId7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60" name="Picture 59" descr="4243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</p:grpSp>
      <p:grpSp>
        <p:nvGrpSpPr>
          <p:cNvPr id="65" name="Group 98"/>
          <p:cNvGrpSpPr/>
          <p:nvPr/>
        </p:nvGrpSpPr>
        <p:grpSpPr>
          <a:xfrm>
            <a:off x="4345605" y="4341626"/>
            <a:ext cx="891404" cy="1242348"/>
            <a:chOff x="1505193" y="4800600"/>
            <a:chExt cx="1293122" cy="1802222"/>
          </a:xfrm>
        </p:grpSpPr>
        <p:pic>
          <p:nvPicPr>
            <p:cNvPr id="66" name="Picture 65" descr="4243_angle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4250" y="4800600"/>
              <a:ext cx="1274065" cy="457200"/>
            </a:xfrm>
            <a:prstGeom prst="rect">
              <a:avLst/>
            </a:prstGeom>
          </p:spPr>
        </p:pic>
        <p:grpSp>
          <p:nvGrpSpPr>
            <p:cNvPr id="67" name="Group 107"/>
            <p:cNvGrpSpPr/>
            <p:nvPr/>
          </p:nvGrpSpPr>
          <p:grpSpPr>
            <a:xfrm>
              <a:off x="1506748" y="5181600"/>
              <a:ext cx="1288329" cy="531266"/>
              <a:chOff x="1506748" y="5336134"/>
              <a:chExt cx="1288329" cy="531266"/>
            </a:xfrm>
          </p:grpSpPr>
          <p:pic>
            <p:nvPicPr>
              <p:cNvPr id="74" name="Picture 73" descr="DS4243storage_Stackable.gif"/>
              <p:cNvPicPr>
                <a:picLocks noChangeAspect="1"/>
              </p:cNvPicPr>
              <p:nvPr/>
            </p:nvPicPr>
            <p:blipFill>
              <a:blip r:embed="rId7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75" name="Picture 74" descr="4243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  <p:grpSp>
          <p:nvGrpSpPr>
            <p:cNvPr id="68" name="Group 108"/>
            <p:cNvGrpSpPr/>
            <p:nvPr/>
          </p:nvGrpSpPr>
          <p:grpSpPr>
            <a:xfrm>
              <a:off x="1505193" y="5623682"/>
              <a:ext cx="1288329" cy="531266"/>
              <a:chOff x="1506748" y="5336134"/>
              <a:chExt cx="1288329" cy="531266"/>
            </a:xfrm>
          </p:grpSpPr>
          <p:pic>
            <p:nvPicPr>
              <p:cNvPr id="72" name="Picture 71" descr="DS4243storage_Stackable.gif"/>
              <p:cNvPicPr>
                <a:picLocks noChangeAspect="1"/>
              </p:cNvPicPr>
              <p:nvPr/>
            </p:nvPicPr>
            <p:blipFill>
              <a:blip r:embed="rId7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73" name="Picture 72" descr="4243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  <p:grpSp>
          <p:nvGrpSpPr>
            <p:cNvPr id="69" name="Group 113"/>
            <p:cNvGrpSpPr/>
            <p:nvPr/>
          </p:nvGrpSpPr>
          <p:grpSpPr>
            <a:xfrm>
              <a:off x="1505193" y="6071556"/>
              <a:ext cx="1288329" cy="531266"/>
              <a:chOff x="1506748" y="5336134"/>
              <a:chExt cx="1288329" cy="531266"/>
            </a:xfrm>
          </p:grpSpPr>
          <p:pic>
            <p:nvPicPr>
              <p:cNvPr id="70" name="Picture 69" descr="DS4243storage_Stackable.gif"/>
              <p:cNvPicPr>
                <a:picLocks noChangeAspect="1"/>
              </p:cNvPicPr>
              <p:nvPr/>
            </p:nvPicPr>
            <p:blipFill>
              <a:blip r:embed="rId7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71" name="Picture 70" descr="4243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</p:grpSp>
      <p:grpSp>
        <p:nvGrpSpPr>
          <p:cNvPr id="76" name="Group 111"/>
          <p:cNvGrpSpPr/>
          <p:nvPr/>
        </p:nvGrpSpPr>
        <p:grpSpPr>
          <a:xfrm>
            <a:off x="5435401" y="4341626"/>
            <a:ext cx="891404" cy="1242348"/>
            <a:chOff x="1505193" y="4800600"/>
            <a:chExt cx="1293122" cy="1802222"/>
          </a:xfrm>
        </p:grpSpPr>
        <p:pic>
          <p:nvPicPr>
            <p:cNvPr id="77" name="Picture 76" descr="4243_angle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4250" y="4800600"/>
              <a:ext cx="1274065" cy="457200"/>
            </a:xfrm>
            <a:prstGeom prst="rect">
              <a:avLst/>
            </a:prstGeom>
          </p:spPr>
        </p:pic>
        <p:grpSp>
          <p:nvGrpSpPr>
            <p:cNvPr id="78" name="Group 107"/>
            <p:cNvGrpSpPr/>
            <p:nvPr/>
          </p:nvGrpSpPr>
          <p:grpSpPr>
            <a:xfrm>
              <a:off x="1506748" y="5181600"/>
              <a:ext cx="1288329" cy="531266"/>
              <a:chOff x="1506748" y="5336134"/>
              <a:chExt cx="1288329" cy="531266"/>
            </a:xfrm>
          </p:grpSpPr>
          <p:pic>
            <p:nvPicPr>
              <p:cNvPr id="85" name="Picture 84" descr="DS4243storage_Stackable.gif"/>
              <p:cNvPicPr>
                <a:picLocks noChangeAspect="1"/>
              </p:cNvPicPr>
              <p:nvPr/>
            </p:nvPicPr>
            <p:blipFill>
              <a:blip r:embed="rId7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86" name="Picture 85" descr="4243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  <p:grpSp>
          <p:nvGrpSpPr>
            <p:cNvPr id="79" name="Group 108"/>
            <p:cNvGrpSpPr/>
            <p:nvPr/>
          </p:nvGrpSpPr>
          <p:grpSpPr>
            <a:xfrm>
              <a:off x="1505193" y="5623682"/>
              <a:ext cx="1288329" cy="531266"/>
              <a:chOff x="1506748" y="5336134"/>
              <a:chExt cx="1288329" cy="531266"/>
            </a:xfrm>
          </p:grpSpPr>
          <p:pic>
            <p:nvPicPr>
              <p:cNvPr id="83" name="Picture 82" descr="DS4243storage_Stackable.gif"/>
              <p:cNvPicPr>
                <a:picLocks noChangeAspect="1"/>
              </p:cNvPicPr>
              <p:nvPr/>
            </p:nvPicPr>
            <p:blipFill>
              <a:blip r:embed="rId7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84" name="Picture 83" descr="4243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  <p:grpSp>
          <p:nvGrpSpPr>
            <p:cNvPr id="80" name="Group 113"/>
            <p:cNvGrpSpPr/>
            <p:nvPr/>
          </p:nvGrpSpPr>
          <p:grpSpPr>
            <a:xfrm>
              <a:off x="1505193" y="6071556"/>
              <a:ext cx="1288329" cy="531266"/>
              <a:chOff x="1506748" y="5336134"/>
              <a:chExt cx="1288329" cy="531266"/>
            </a:xfrm>
          </p:grpSpPr>
          <p:pic>
            <p:nvPicPr>
              <p:cNvPr id="81" name="Picture 80" descr="DS4243storage_Stackable.gif"/>
              <p:cNvPicPr>
                <a:picLocks noChangeAspect="1"/>
              </p:cNvPicPr>
              <p:nvPr/>
            </p:nvPicPr>
            <p:blipFill>
              <a:blip r:embed="rId7" cstate="print"/>
              <a:srcRect r="91054"/>
              <a:stretch>
                <a:fillRect/>
              </a:stretch>
            </p:blipFill>
            <p:spPr>
              <a:xfrm>
                <a:off x="1506748" y="5336134"/>
                <a:ext cx="169652" cy="531266"/>
              </a:xfrm>
              <a:prstGeom prst="rect">
                <a:avLst/>
              </a:prstGeom>
            </p:spPr>
          </p:pic>
          <p:pic>
            <p:nvPicPr>
              <p:cNvPr id="82" name="Picture 81" descr="4243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24644" y="5395082"/>
                <a:ext cx="1170433" cy="457200"/>
              </a:xfrm>
              <a:prstGeom prst="rect">
                <a:avLst/>
              </a:prstGeom>
            </p:spPr>
          </p:pic>
        </p:grpSp>
      </p:grpSp>
      <p:pic>
        <p:nvPicPr>
          <p:cNvPr id="87" name="Picture 86" descr="left.gif"/>
          <p:cNvPicPr>
            <a:picLocks noChangeAspect="1"/>
          </p:cNvPicPr>
          <p:nvPr/>
        </p:nvPicPr>
        <p:blipFill>
          <a:blip r:embed="rId9" cstate="print"/>
          <a:srcRect t="15227" r="7072" b="43505"/>
          <a:stretch>
            <a:fillRect/>
          </a:stretch>
        </p:blipFill>
        <p:spPr>
          <a:xfrm>
            <a:off x="4251810" y="3289792"/>
            <a:ext cx="996696" cy="472113"/>
          </a:xfrm>
          <a:prstGeom prst="rect">
            <a:avLst/>
          </a:prstGeom>
        </p:spPr>
      </p:pic>
      <p:pic>
        <p:nvPicPr>
          <p:cNvPr id="88" name="Picture 5" descr="center.gif"/>
          <p:cNvPicPr>
            <a:picLocks noChangeAspect="1"/>
          </p:cNvPicPr>
          <p:nvPr/>
        </p:nvPicPr>
        <p:blipFill>
          <a:blip r:embed="rId10" cstate="print"/>
          <a:srcRect b="84518"/>
          <a:stretch>
            <a:fillRect/>
          </a:stretch>
        </p:blipFill>
        <p:spPr>
          <a:xfrm rot="10800000">
            <a:off x="5318297" y="3781297"/>
            <a:ext cx="1130716" cy="180761"/>
          </a:xfrm>
          <a:prstGeom prst="rect">
            <a:avLst/>
          </a:prstGeom>
        </p:spPr>
      </p:pic>
      <p:pic>
        <p:nvPicPr>
          <p:cNvPr id="89" name="Picture 88" descr="right.gif"/>
          <p:cNvPicPr>
            <a:picLocks noChangeAspect="1"/>
          </p:cNvPicPr>
          <p:nvPr/>
        </p:nvPicPr>
        <p:blipFill>
          <a:blip r:embed="rId11" cstate="print"/>
          <a:srcRect b="84518"/>
          <a:stretch>
            <a:fillRect/>
          </a:stretch>
        </p:blipFill>
        <p:spPr>
          <a:xfrm rot="10800000">
            <a:off x="4255184" y="3783003"/>
            <a:ext cx="1062834" cy="180762"/>
          </a:xfrm>
          <a:prstGeom prst="rect">
            <a:avLst/>
          </a:prstGeom>
        </p:spPr>
      </p:pic>
      <p:cxnSp>
        <p:nvCxnSpPr>
          <p:cNvPr id="90" name="Straight Connector 9"/>
          <p:cNvCxnSpPr/>
          <p:nvPr/>
        </p:nvCxnSpPr>
        <p:spPr bwMode="auto">
          <a:xfrm>
            <a:off x="4255407" y="3772974"/>
            <a:ext cx="99593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Oval 52"/>
          <p:cNvSpPr>
            <a:spLocks noChangeArrowheads="1"/>
          </p:cNvSpPr>
          <p:nvPr/>
        </p:nvSpPr>
        <p:spPr bwMode="gray">
          <a:xfrm>
            <a:off x="6915140" y="5139258"/>
            <a:ext cx="249237" cy="23495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92" name="Oval 53"/>
          <p:cNvSpPr>
            <a:spLocks noChangeArrowheads="1"/>
          </p:cNvSpPr>
          <p:nvPr/>
        </p:nvSpPr>
        <p:spPr bwMode="gray">
          <a:xfrm>
            <a:off x="5790204" y="4959156"/>
            <a:ext cx="247650" cy="236538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93" name="Oval 55"/>
          <p:cNvSpPr>
            <a:spLocks noChangeArrowheads="1"/>
          </p:cNvSpPr>
          <p:nvPr/>
        </p:nvSpPr>
        <p:spPr bwMode="auto">
          <a:xfrm>
            <a:off x="7691770" y="5305834"/>
            <a:ext cx="257175" cy="24765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94" name="Oval 56"/>
          <p:cNvSpPr>
            <a:spLocks noChangeArrowheads="1"/>
          </p:cNvSpPr>
          <p:nvPr/>
        </p:nvSpPr>
        <p:spPr bwMode="auto">
          <a:xfrm>
            <a:off x="8098903" y="5154299"/>
            <a:ext cx="257175" cy="24765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95" name="Oval 52"/>
          <p:cNvSpPr>
            <a:spLocks noChangeArrowheads="1"/>
          </p:cNvSpPr>
          <p:nvPr/>
        </p:nvSpPr>
        <p:spPr bwMode="gray">
          <a:xfrm>
            <a:off x="5470877" y="4416242"/>
            <a:ext cx="249237" cy="23495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96" name="Oval 52"/>
          <p:cNvSpPr>
            <a:spLocks noChangeArrowheads="1"/>
          </p:cNvSpPr>
          <p:nvPr/>
        </p:nvSpPr>
        <p:spPr bwMode="gray">
          <a:xfrm>
            <a:off x="6000740" y="5272165"/>
            <a:ext cx="249237" cy="23495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97" name="Oval 52"/>
          <p:cNvSpPr>
            <a:spLocks noChangeArrowheads="1"/>
          </p:cNvSpPr>
          <p:nvPr/>
        </p:nvSpPr>
        <p:spPr bwMode="gray">
          <a:xfrm>
            <a:off x="5633545" y="5292976"/>
            <a:ext cx="249237" cy="234950"/>
          </a:xfrm>
          <a:prstGeom prst="ellipse">
            <a:avLst/>
          </a:prstGeom>
          <a:solidFill>
            <a:srgbClr val="C997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98" name="Oval 52"/>
          <p:cNvSpPr>
            <a:spLocks noChangeArrowheads="1"/>
          </p:cNvSpPr>
          <p:nvPr/>
        </p:nvSpPr>
        <p:spPr bwMode="gray">
          <a:xfrm>
            <a:off x="4914900" y="5220774"/>
            <a:ext cx="249237" cy="234950"/>
          </a:xfrm>
          <a:prstGeom prst="ellipse">
            <a:avLst/>
          </a:prstGeom>
          <a:solidFill>
            <a:srgbClr val="C997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99" name="Oval 52"/>
          <p:cNvSpPr>
            <a:spLocks noChangeArrowheads="1"/>
          </p:cNvSpPr>
          <p:nvPr/>
        </p:nvSpPr>
        <p:spPr bwMode="gray">
          <a:xfrm>
            <a:off x="4527265" y="4501449"/>
            <a:ext cx="249237" cy="23495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00" name="Oval 52"/>
          <p:cNvSpPr>
            <a:spLocks noChangeArrowheads="1"/>
          </p:cNvSpPr>
          <p:nvPr/>
        </p:nvSpPr>
        <p:spPr bwMode="gray">
          <a:xfrm>
            <a:off x="4879005" y="4795884"/>
            <a:ext cx="249237" cy="23495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01" name="Oval 52"/>
          <p:cNvSpPr>
            <a:spLocks noChangeArrowheads="1"/>
          </p:cNvSpPr>
          <p:nvPr/>
        </p:nvSpPr>
        <p:spPr bwMode="gray">
          <a:xfrm>
            <a:off x="4533900" y="5068374"/>
            <a:ext cx="249237" cy="23495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102" name="Picture 101" descr="left.gif"/>
          <p:cNvPicPr>
            <a:picLocks noChangeAspect="1"/>
          </p:cNvPicPr>
          <p:nvPr/>
        </p:nvPicPr>
        <p:blipFill>
          <a:blip r:embed="rId9" cstate="print"/>
          <a:srcRect t="15227" r="7072" b="43505"/>
          <a:stretch>
            <a:fillRect/>
          </a:stretch>
        </p:blipFill>
        <p:spPr>
          <a:xfrm>
            <a:off x="5344873" y="3289801"/>
            <a:ext cx="996696" cy="472104"/>
          </a:xfrm>
          <a:prstGeom prst="rect">
            <a:avLst/>
          </a:prstGeom>
        </p:spPr>
      </p:pic>
      <p:sp>
        <p:nvSpPr>
          <p:cNvPr id="103" name="Left-Right Arrow 102"/>
          <p:cNvSpPr/>
          <p:nvPr/>
        </p:nvSpPr>
        <p:spPr bwMode="auto">
          <a:xfrm>
            <a:off x="5155235" y="3401500"/>
            <a:ext cx="304800" cy="243840"/>
          </a:xfrm>
          <a:prstGeom prst="leftRightArrow">
            <a:avLst>
              <a:gd name="adj1" fmla="val 59890"/>
              <a:gd name="adj2" fmla="val 36813"/>
            </a:avLst>
          </a:prstGeom>
          <a:solidFill>
            <a:schemeClr val="bg1">
              <a:lumMod val="95000"/>
            </a:schemeClr>
          </a:solidFill>
          <a:ln w="158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HA</a:t>
            </a:r>
          </a:p>
        </p:txBody>
      </p:sp>
      <p:cxnSp>
        <p:nvCxnSpPr>
          <p:cNvPr id="104" name="Straight Connector 9"/>
          <p:cNvCxnSpPr/>
          <p:nvPr/>
        </p:nvCxnSpPr>
        <p:spPr bwMode="auto">
          <a:xfrm>
            <a:off x="5348550" y="3772974"/>
            <a:ext cx="99593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5" name="Oval 52"/>
          <p:cNvSpPr>
            <a:spLocks noChangeArrowheads="1"/>
          </p:cNvSpPr>
          <p:nvPr/>
        </p:nvSpPr>
        <p:spPr bwMode="gray">
          <a:xfrm>
            <a:off x="6123468" y="4423332"/>
            <a:ext cx="249237" cy="234950"/>
          </a:xfrm>
          <a:prstGeom prst="ellipse">
            <a:avLst/>
          </a:prstGeom>
          <a:solidFill>
            <a:srgbClr val="C997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06" name="Oval 52"/>
          <p:cNvSpPr>
            <a:spLocks noChangeArrowheads="1"/>
          </p:cNvSpPr>
          <p:nvPr/>
        </p:nvSpPr>
        <p:spPr bwMode="gray">
          <a:xfrm>
            <a:off x="5942714" y="4669653"/>
            <a:ext cx="249237" cy="234950"/>
          </a:xfrm>
          <a:prstGeom prst="ellipse">
            <a:avLst/>
          </a:prstGeom>
          <a:solidFill>
            <a:schemeClr val="accent1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07" name="Oval 52"/>
          <p:cNvSpPr>
            <a:spLocks noChangeArrowheads="1"/>
          </p:cNvSpPr>
          <p:nvPr/>
        </p:nvSpPr>
        <p:spPr bwMode="gray">
          <a:xfrm>
            <a:off x="6610793" y="4410927"/>
            <a:ext cx="249237" cy="23495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08" name="Oval 52"/>
          <p:cNvSpPr>
            <a:spLocks noChangeArrowheads="1"/>
          </p:cNvSpPr>
          <p:nvPr/>
        </p:nvSpPr>
        <p:spPr bwMode="gray">
          <a:xfrm>
            <a:off x="7061101" y="4573818"/>
            <a:ext cx="249237" cy="23495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09" name="Oval 52"/>
          <p:cNvSpPr>
            <a:spLocks noChangeArrowheads="1"/>
          </p:cNvSpPr>
          <p:nvPr/>
        </p:nvSpPr>
        <p:spPr bwMode="gray">
          <a:xfrm>
            <a:off x="7864486" y="4817318"/>
            <a:ext cx="249237" cy="23495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10" name="Oval 52"/>
          <p:cNvSpPr>
            <a:spLocks noChangeArrowheads="1"/>
          </p:cNvSpPr>
          <p:nvPr/>
        </p:nvSpPr>
        <p:spPr bwMode="gray">
          <a:xfrm>
            <a:off x="7689998" y="4442825"/>
            <a:ext cx="249237" cy="234950"/>
          </a:xfrm>
          <a:prstGeom prst="ellipse">
            <a:avLst/>
          </a:prstGeom>
          <a:solidFill>
            <a:srgbClr val="C997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11" name="Oval 52"/>
          <p:cNvSpPr>
            <a:spLocks noChangeArrowheads="1"/>
          </p:cNvSpPr>
          <p:nvPr/>
        </p:nvSpPr>
        <p:spPr bwMode="gray">
          <a:xfrm>
            <a:off x="8187957" y="4425104"/>
            <a:ext cx="249237" cy="23495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112" name="Oval 52"/>
          <p:cNvSpPr>
            <a:spLocks noChangeArrowheads="1"/>
          </p:cNvSpPr>
          <p:nvPr/>
        </p:nvSpPr>
        <p:spPr bwMode="gray">
          <a:xfrm>
            <a:off x="5483289" y="4871672"/>
            <a:ext cx="249237" cy="234950"/>
          </a:xfrm>
          <a:prstGeom prst="ellipse">
            <a:avLst/>
          </a:prstGeom>
          <a:solidFill>
            <a:srgbClr val="BE531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6408029" y="3299862"/>
            <a:ext cx="2197516" cy="664236"/>
            <a:chOff x="6446129" y="3184488"/>
            <a:chExt cx="2197516" cy="664236"/>
          </a:xfrm>
        </p:grpSpPr>
        <p:pic>
          <p:nvPicPr>
            <p:cNvPr id="114" name="Picture 113" descr="center.gif"/>
            <p:cNvPicPr>
              <a:picLocks noChangeAspect="1"/>
            </p:cNvPicPr>
            <p:nvPr/>
          </p:nvPicPr>
          <p:blipFill>
            <a:blip r:embed="rId10" cstate="print"/>
            <a:srcRect b="84518"/>
            <a:stretch>
              <a:fillRect/>
            </a:stretch>
          </p:blipFill>
          <p:spPr>
            <a:xfrm rot="10800000">
              <a:off x="6459071" y="3665923"/>
              <a:ext cx="1130716" cy="180762"/>
            </a:xfrm>
            <a:prstGeom prst="rect">
              <a:avLst/>
            </a:prstGeom>
          </p:spPr>
        </p:pic>
        <p:grpSp>
          <p:nvGrpSpPr>
            <p:cNvPr id="115" name="Group 222"/>
            <p:cNvGrpSpPr/>
            <p:nvPr/>
          </p:nvGrpSpPr>
          <p:grpSpPr>
            <a:xfrm>
              <a:off x="6446129" y="3184488"/>
              <a:ext cx="2197516" cy="664236"/>
              <a:chOff x="6177224" y="3184488"/>
              <a:chExt cx="2197516" cy="664236"/>
            </a:xfrm>
          </p:grpSpPr>
          <p:pic>
            <p:nvPicPr>
              <p:cNvPr id="116" name="Picture 115" descr="center.gif"/>
              <p:cNvPicPr>
                <a:picLocks noChangeAspect="1"/>
              </p:cNvPicPr>
              <p:nvPr/>
            </p:nvPicPr>
            <p:blipFill>
              <a:blip r:embed="rId10" cstate="print"/>
              <a:srcRect t="17996" b="41514"/>
              <a:stretch>
                <a:fillRect/>
              </a:stretch>
            </p:blipFill>
            <p:spPr>
              <a:xfrm>
                <a:off x="6177224" y="3184488"/>
                <a:ext cx="1130716" cy="472751"/>
              </a:xfrm>
              <a:prstGeom prst="rect">
                <a:avLst/>
              </a:prstGeom>
            </p:spPr>
          </p:pic>
          <p:pic>
            <p:nvPicPr>
              <p:cNvPr id="117" name="Picture 7" descr="right.gif"/>
              <p:cNvPicPr>
                <a:picLocks noChangeAspect="1"/>
              </p:cNvPicPr>
              <p:nvPr/>
            </p:nvPicPr>
            <p:blipFill>
              <a:blip r:embed="rId11" cstate="print"/>
              <a:srcRect t="17996" b="41514"/>
              <a:stretch>
                <a:fillRect/>
              </a:stretch>
            </p:blipFill>
            <p:spPr>
              <a:xfrm>
                <a:off x="7311906" y="3184489"/>
                <a:ext cx="1062834" cy="472750"/>
              </a:xfrm>
              <a:prstGeom prst="rect">
                <a:avLst/>
              </a:prstGeom>
            </p:spPr>
          </p:pic>
          <p:pic>
            <p:nvPicPr>
              <p:cNvPr id="118" name="Picture 117" descr="left.gif"/>
              <p:cNvPicPr>
                <a:picLocks noChangeAspect="1"/>
              </p:cNvPicPr>
              <p:nvPr/>
            </p:nvPicPr>
            <p:blipFill>
              <a:blip r:embed="rId12" cstate="print"/>
              <a:srcRect b="84518"/>
              <a:stretch>
                <a:fillRect/>
              </a:stretch>
            </p:blipFill>
            <p:spPr>
              <a:xfrm rot="10800000">
                <a:off x="7311906" y="3667963"/>
                <a:ext cx="1062834" cy="180761"/>
              </a:xfrm>
              <a:prstGeom prst="rect">
                <a:avLst/>
              </a:prstGeom>
            </p:spPr>
          </p:pic>
          <p:sp>
            <p:nvSpPr>
              <p:cNvPr id="119" name="Left-Right Arrow 118"/>
              <p:cNvSpPr/>
              <p:nvPr/>
            </p:nvSpPr>
            <p:spPr bwMode="auto">
              <a:xfrm>
                <a:off x="7155540" y="3288166"/>
                <a:ext cx="304800" cy="243840"/>
              </a:xfrm>
              <a:prstGeom prst="leftRightArrow">
                <a:avLst>
                  <a:gd name="adj1" fmla="val 59890"/>
                  <a:gd name="adj2" fmla="val 36813"/>
                </a:avLst>
              </a:prstGeom>
              <a:solidFill>
                <a:schemeClr val="bg1">
                  <a:lumMod val="95000"/>
                </a:schemeClr>
              </a:solidFill>
              <a:ln w="15875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accent2"/>
                  </a:buClr>
                  <a:buSzTx/>
                  <a:buFont typeface="Wingdings 2" pitchFamily="18" charset="2"/>
                  <a:buNone/>
                  <a:tabLst/>
                </a:pPr>
                <a:r>
                  <a:rPr kumimoji="0" lang="en-US" sz="105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HA</a:t>
                </a:r>
              </a:p>
            </p:txBody>
          </p:sp>
          <p:cxnSp>
            <p:nvCxnSpPr>
              <p:cNvPr id="120" name="Straight Connector 9"/>
              <p:cNvCxnSpPr/>
              <p:nvPr/>
            </p:nvCxnSpPr>
            <p:spPr bwMode="auto">
              <a:xfrm>
                <a:off x="6241140" y="3659640"/>
                <a:ext cx="995930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1" name="Straight Connector 9"/>
              <p:cNvCxnSpPr/>
              <p:nvPr/>
            </p:nvCxnSpPr>
            <p:spPr bwMode="auto">
              <a:xfrm>
                <a:off x="7378810" y="3659640"/>
                <a:ext cx="995930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22" name="Hexagon 121"/>
          <p:cNvSpPr/>
          <p:nvPr/>
        </p:nvSpPr>
        <p:spPr bwMode="auto">
          <a:xfrm>
            <a:off x="6560070" y="2823827"/>
            <a:ext cx="524664" cy="200631"/>
          </a:xfrm>
          <a:prstGeom prst="hexagon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>
              <a:buClr>
                <a:schemeClr val="accent2"/>
              </a:buClr>
            </a:pPr>
            <a:r>
              <a:rPr lang="en-US" sz="1400" b="1" dirty="0" smtClean="0">
                <a:solidFill>
                  <a:schemeClr val="bg1"/>
                </a:solidFill>
              </a:rPr>
              <a:t>LIF2</a:t>
            </a:r>
          </a:p>
        </p:txBody>
      </p:sp>
      <p:sp>
        <p:nvSpPr>
          <p:cNvPr id="123" name="Hexagon 122"/>
          <p:cNvSpPr/>
          <p:nvPr/>
        </p:nvSpPr>
        <p:spPr bwMode="auto">
          <a:xfrm>
            <a:off x="5813169" y="2823827"/>
            <a:ext cx="524664" cy="200631"/>
          </a:xfrm>
          <a:prstGeom prst="hexagon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>
              <a:buClr>
                <a:schemeClr val="accent2"/>
              </a:buClr>
            </a:pPr>
            <a:r>
              <a:rPr lang="en-US" sz="1400" b="1" dirty="0" smtClean="0">
                <a:solidFill>
                  <a:schemeClr val="bg1"/>
                </a:solidFill>
              </a:rPr>
              <a:t>LIF3</a:t>
            </a:r>
          </a:p>
        </p:txBody>
      </p:sp>
      <p:sp>
        <p:nvSpPr>
          <p:cNvPr id="124" name="Hexagon 123"/>
          <p:cNvSpPr/>
          <p:nvPr/>
        </p:nvSpPr>
        <p:spPr bwMode="auto">
          <a:xfrm>
            <a:off x="5066268" y="2816512"/>
            <a:ext cx="524664" cy="200631"/>
          </a:xfrm>
          <a:prstGeom prst="hexagon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>
              <a:buClr>
                <a:schemeClr val="accent2"/>
              </a:buClr>
            </a:pPr>
            <a:r>
              <a:rPr lang="en-US" sz="1400" b="1" dirty="0" smtClean="0">
                <a:solidFill>
                  <a:schemeClr val="bg1"/>
                </a:solidFill>
              </a:rPr>
              <a:t>LIF4</a:t>
            </a:r>
          </a:p>
        </p:txBody>
      </p:sp>
      <p:sp>
        <p:nvSpPr>
          <p:cNvPr id="125" name="Hexagon 124"/>
          <p:cNvSpPr/>
          <p:nvPr/>
        </p:nvSpPr>
        <p:spPr bwMode="auto">
          <a:xfrm>
            <a:off x="7306970" y="2823827"/>
            <a:ext cx="524664" cy="200631"/>
          </a:xfrm>
          <a:prstGeom prst="hexagon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>
              <a:buClr>
                <a:schemeClr val="accent2"/>
              </a:buClr>
            </a:pPr>
            <a:r>
              <a:rPr lang="en-US" sz="1400" b="1" dirty="0" smtClean="0">
                <a:solidFill>
                  <a:schemeClr val="bg1"/>
                </a:solidFill>
              </a:rPr>
              <a:t>LIF1</a:t>
            </a:r>
          </a:p>
        </p:txBody>
      </p:sp>
      <p:cxnSp>
        <p:nvCxnSpPr>
          <p:cNvPr id="126" name="Straight Arrow Connector 125"/>
          <p:cNvCxnSpPr>
            <a:endCxn id="141" idx="3"/>
          </p:cNvCxnSpPr>
          <p:nvPr/>
        </p:nvCxnSpPr>
        <p:spPr bwMode="auto">
          <a:xfrm rot="5400000" flipH="1" flipV="1">
            <a:off x="5318887" y="2496421"/>
            <a:ext cx="337947" cy="26931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arrow" w="med" len="sm"/>
            <a:tailEnd type="arrow" w="med" len="med"/>
          </a:ln>
          <a:effectLst/>
        </p:spPr>
      </p:cxnSp>
      <p:cxnSp>
        <p:nvCxnSpPr>
          <p:cNvPr id="127" name="Straight Arrow Connector 126"/>
          <p:cNvCxnSpPr>
            <a:stCxn id="143" idx="3"/>
          </p:cNvCxnSpPr>
          <p:nvPr/>
        </p:nvCxnSpPr>
        <p:spPr bwMode="auto">
          <a:xfrm rot="16200000" flipH="1">
            <a:off x="4761141" y="2259197"/>
            <a:ext cx="367208" cy="77302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28" name="Straight Arrow Connector 127"/>
          <p:cNvCxnSpPr>
            <a:stCxn id="139" idx="3"/>
          </p:cNvCxnSpPr>
          <p:nvPr/>
        </p:nvCxnSpPr>
        <p:spPr bwMode="auto">
          <a:xfrm rot="16200000" flipH="1">
            <a:off x="6606947" y="2554184"/>
            <a:ext cx="347676" cy="18795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29" name="Straight Arrow Connector 128"/>
          <p:cNvCxnSpPr>
            <a:stCxn id="137" idx="3"/>
          </p:cNvCxnSpPr>
          <p:nvPr/>
        </p:nvCxnSpPr>
        <p:spPr bwMode="auto">
          <a:xfrm rot="5400000">
            <a:off x="7501198" y="2594047"/>
            <a:ext cx="369614" cy="13018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30" name="Straight Arrow Connector 129"/>
          <p:cNvCxnSpPr>
            <a:stCxn id="136" idx="3"/>
          </p:cNvCxnSpPr>
          <p:nvPr/>
        </p:nvCxnSpPr>
        <p:spPr bwMode="auto">
          <a:xfrm rot="5400000">
            <a:off x="7749906" y="2303293"/>
            <a:ext cx="367768" cy="69890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31" name="Straight Arrow Connector 130"/>
          <p:cNvCxnSpPr>
            <a:stCxn id="140" idx="3"/>
          </p:cNvCxnSpPr>
          <p:nvPr/>
        </p:nvCxnSpPr>
        <p:spPr bwMode="auto">
          <a:xfrm rot="5400000">
            <a:off x="5937011" y="2626291"/>
            <a:ext cx="387311" cy="4799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32" name="Straight Arrow Connector 131"/>
          <p:cNvCxnSpPr/>
          <p:nvPr/>
        </p:nvCxnSpPr>
        <p:spPr bwMode="auto">
          <a:xfrm rot="5400000">
            <a:off x="6022545" y="3132895"/>
            <a:ext cx="241401" cy="29258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1"/>
            </a:solidFill>
            <a:prstDash val="sysDot"/>
            <a:round/>
            <a:headEnd type="none" w="med" len="med"/>
            <a:tailEnd type="oval"/>
          </a:ln>
          <a:effectLst/>
        </p:spPr>
      </p:cxnSp>
      <p:cxnSp>
        <p:nvCxnSpPr>
          <p:cNvPr id="133" name="Straight Arrow Connector 132"/>
          <p:cNvCxnSpPr/>
          <p:nvPr/>
        </p:nvCxnSpPr>
        <p:spPr bwMode="auto">
          <a:xfrm rot="16200000" flipH="1">
            <a:off x="6991807" y="3041453"/>
            <a:ext cx="277979" cy="234085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1"/>
            </a:solidFill>
            <a:prstDash val="sysDot"/>
            <a:round/>
            <a:headEnd type="none" w="med" len="med"/>
            <a:tailEnd type="oval"/>
          </a:ln>
          <a:effectLst/>
        </p:spPr>
      </p:cxnSp>
      <p:cxnSp>
        <p:nvCxnSpPr>
          <p:cNvPr id="134" name="Straight Arrow Connector 133"/>
          <p:cNvCxnSpPr/>
          <p:nvPr/>
        </p:nvCxnSpPr>
        <p:spPr bwMode="auto">
          <a:xfrm>
            <a:off x="7613600" y="2982931"/>
            <a:ext cx="775413" cy="285297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1"/>
            </a:solidFill>
            <a:prstDash val="sysDot"/>
            <a:round/>
            <a:headEnd type="none" w="med" len="med"/>
            <a:tailEnd type="oval"/>
          </a:ln>
          <a:effectLst/>
        </p:spPr>
      </p:cxnSp>
      <p:cxnSp>
        <p:nvCxnSpPr>
          <p:cNvPr id="135" name="Straight Arrow Connector 134"/>
          <p:cNvCxnSpPr>
            <a:stCxn id="138" idx="3"/>
          </p:cNvCxnSpPr>
          <p:nvPr/>
        </p:nvCxnSpPr>
        <p:spPr bwMode="auto">
          <a:xfrm rot="5400000">
            <a:off x="6877599" y="2473333"/>
            <a:ext cx="345833" cy="33687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136" name="Picture 75" descr="server workgroup 1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rot="5400000">
            <a:off x="7976280" y="2110465"/>
            <a:ext cx="613921" cy="10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Picture 76" descr="server workgroup 1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rot="5400000">
            <a:off x="7444135" y="2115936"/>
            <a:ext cx="613921" cy="10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75" descr="server workgroup 1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rot="5400000">
            <a:off x="6911991" y="2110459"/>
            <a:ext cx="613921" cy="10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Picture 76" descr="server workgroup 1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rot="5400000">
            <a:off x="6379847" y="2115931"/>
            <a:ext cx="613921" cy="10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75" descr="server workgroup 1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rot="5400000">
            <a:off x="5847703" y="2098239"/>
            <a:ext cx="613921" cy="10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76" descr="server workgroup 1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rot="5400000">
            <a:off x="5315559" y="2103711"/>
            <a:ext cx="613921" cy="10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75" descr="server workgroup 1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rot="5400000">
            <a:off x="4783415" y="2098239"/>
            <a:ext cx="613921" cy="10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76" descr="server workgroup 1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 rot="5400000">
            <a:off x="4251273" y="2103711"/>
            <a:ext cx="613921" cy="10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4" name="Straight Arrow Connector 143"/>
          <p:cNvCxnSpPr>
            <a:endCxn id="142" idx="3"/>
          </p:cNvCxnSpPr>
          <p:nvPr/>
        </p:nvCxnSpPr>
        <p:spPr bwMode="auto">
          <a:xfrm rot="16200000" flipV="1">
            <a:off x="5031792" y="2515217"/>
            <a:ext cx="350735" cy="23356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arrow" w="med" len="sm"/>
            <a:tailEnd type="arrow" w="med" len="med"/>
          </a:ln>
          <a:effectLst/>
        </p:spPr>
      </p:cxnSp>
      <p:cxnSp>
        <p:nvCxnSpPr>
          <p:cNvPr id="145" name="Straight Arrow Connector 144"/>
          <p:cNvCxnSpPr/>
          <p:nvPr/>
        </p:nvCxnSpPr>
        <p:spPr bwMode="auto">
          <a:xfrm rot="10800000" flipV="1">
            <a:off x="4563161" y="3004877"/>
            <a:ext cx="768096" cy="248717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chemeClr val="accent4"/>
            </a:solidFill>
            <a:prstDash val="sysDash"/>
            <a:round/>
            <a:headEnd type="none" w="med" len="med"/>
            <a:tailEnd type="oval" w="lg" len="lg"/>
          </a:ln>
          <a:effectLst/>
        </p:spPr>
      </p:cxnSp>
      <p:cxnSp>
        <p:nvCxnSpPr>
          <p:cNvPr id="146" name="Straight Arrow Connector 145"/>
          <p:cNvCxnSpPr/>
          <p:nvPr/>
        </p:nvCxnSpPr>
        <p:spPr bwMode="auto">
          <a:xfrm>
            <a:off x="5382463" y="3012196"/>
            <a:ext cx="1398322" cy="27066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accent1"/>
            </a:solidFill>
            <a:prstDash val="sysDot"/>
            <a:round/>
            <a:headEnd type="none" w="med" len="med"/>
            <a:tailEnd type="oval"/>
          </a:ln>
          <a:effectLst/>
        </p:spPr>
      </p:cxnSp>
      <p:sp>
        <p:nvSpPr>
          <p:cNvPr id="147" name="Pentagon 146"/>
          <p:cNvSpPr/>
          <p:nvPr/>
        </p:nvSpPr>
        <p:spPr bwMode="auto">
          <a:xfrm>
            <a:off x="811376" y="2397851"/>
            <a:ext cx="2797107" cy="1033272"/>
          </a:xfrm>
          <a:prstGeom prst="homePlat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lvl="1" algn="ctr">
              <a:buClr>
                <a:schemeClr val="accent2"/>
              </a:buClr>
            </a:pPr>
            <a:r>
              <a:rPr lang="en-US" sz="1800" dirty="0" smtClean="0">
                <a:solidFill>
                  <a:schemeClr val="accent3"/>
                </a:solidFill>
              </a:rPr>
              <a:t>Load balanced </a:t>
            </a:r>
          </a:p>
          <a:p>
            <a:pPr marL="0" lvl="1" algn="ctr">
              <a:buClr>
                <a:schemeClr val="accent2"/>
              </a:buClr>
            </a:pPr>
            <a:r>
              <a:rPr lang="en-US" sz="1800" dirty="0" smtClean="0"/>
              <a:t>NAS </a:t>
            </a:r>
            <a:r>
              <a:rPr lang="sl-SI" sz="1800" dirty="0" smtClean="0"/>
              <a:t>uporabniki</a:t>
            </a:r>
            <a:endParaRPr lang="en-US" sz="1800" dirty="0" smtClean="0"/>
          </a:p>
        </p:txBody>
      </p:sp>
      <p:sp>
        <p:nvSpPr>
          <p:cNvPr id="148" name="Text Box 98"/>
          <p:cNvSpPr txBox="1">
            <a:spLocks noChangeArrowheads="1"/>
          </p:cNvSpPr>
          <p:nvPr/>
        </p:nvSpPr>
        <p:spPr bwMode="auto">
          <a:xfrm>
            <a:off x="4152900" y="1345657"/>
            <a:ext cx="4631636" cy="369332"/>
          </a:xfrm>
          <a:prstGeom prst="rect">
            <a:avLst/>
          </a:prstGeom>
          <a:ln>
            <a:solidFill>
              <a:schemeClr val="accent2"/>
            </a:solidFill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sl-SI" dirty="0" smtClean="0">
                <a:solidFill>
                  <a:schemeClr val="accent2"/>
                </a:solidFill>
              </a:rPr>
              <a:t>Brez prekinitve za </a:t>
            </a:r>
            <a:r>
              <a:rPr lang="en-US" dirty="0" smtClean="0">
                <a:solidFill>
                  <a:schemeClr val="accent2"/>
                </a:solidFill>
              </a:rPr>
              <a:t>NFS </a:t>
            </a:r>
            <a:r>
              <a:rPr lang="sl-SI" dirty="0" smtClean="0">
                <a:solidFill>
                  <a:schemeClr val="accent2"/>
                </a:solidFill>
              </a:rPr>
              <a:t>in</a:t>
            </a:r>
            <a:r>
              <a:rPr lang="en-US" dirty="0" smtClean="0">
                <a:solidFill>
                  <a:schemeClr val="accent2"/>
                </a:solidFill>
              </a:rPr>
              <a:t> CIFS </a:t>
            </a:r>
            <a:r>
              <a:rPr lang="sl-SI" dirty="0" smtClean="0">
                <a:solidFill>
                  <a:schemeClr val="accent2"/>
                </a:solidFill>
              </a:rPr>
              <a:t>uporabnike</a:t>
            </a:r>
            <a:endParaRPr lang="en-US" dirty="0" smtClean="0">
              <a:solidFill>
                <a:schemeClr val="accent2"/>
              </a:solidFill>
            </a:endParaRPr>
          </a:p>
        </p:txBody>
      </p:sp>
      <p:sp>
        <p:nvSpPr>
          <p:cNvPr id="149" name="Pentagon 148"/>
          <p:cNvSpPr/>
          <p:nvPr/>
        </p:nvSpPr>
        <p:spPr bwMode="auto">
          <a:xfrm>
            <a:off x="811377" y="4916645"/>
            <a:ext cx="2841174" cy="1033272"/>
          </a:xfrm>
          <a:prstGeom prst="homePlat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lvl="1" algn="ctr">
              <a:lnSpc>
                <a:spcPct val="90000"/>
              </a:lnSpc>
              <a:buClr>
                <a:schemeClr val="accent2"/>
              </a:buClr>
            </a:pPr>
            <a:r>
              <a:rPr lang="sl-SI" sz="1800" dirty="0" err="1" smtClean="0">
                <a:solidFill>
                  <a:schemeClr val="accent3"/>
                </a:solidFill>
              </a:rPr>
              <a:t>Distributiran</a:t>
            </a:r>
            <a:r>
              <a:rPr lang="sl-SI" sz="1800" dirty="0" smtClean="0">
                <a:solidFill>
                  <a:schemeClr val="accent3"/>
                </a:solidFill>
              </a:rPr>
              <a:t> dostop </a:t>
            </a:r>
            <a:r>
              <a:rPr lang="sl-SI" sz="1800" dirty="0" smtClean="0"/>
              <a:t>med vzdrževalnimi posegi</a:t>
            </a:r>
            <a:endParaRPr lang="en-US" sz="1800" dirty="0" smtClean="0"/>
          </a:p>
        </p:txBody>
      </p:sp>
      <p:sp>
        <p:nvSpPr>
          <p:cNvPr id="150" name="Pentagon 149"/>
          <p:cNvSpPr/>
          <p:nvPr/>
        </p:nvSpPr>
        <p:spPr bwMode="auto">
          <a:xfrm>
            <a:off x="811377" y="3655774"/>
            <a:ext cx="2797106" cy="1036220"/>
          </a:xfrm>
          <a:prstGeom prst="homePlat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lvl="1" algn="ctr">
              <a:buClr>
                <a:schemeClr val="accent2"/>
              </a:buClr>
            </a:pPr>
            <a:r>
              <a:rPr lang="sl-SI" sz="1800" dirty="0" smtClean="0">
                <a:solidFill>
                  <a:schemeClr val="accent3"/>
                </a:solidFill>
              </a:rPr>
              <a:t>Neprekinjen dostop </a:t>
            </a:r>
            <a:r>
              <a:rPr lang="sl-SI" dirty="0" smtClean="0"/>
              <a:t>za</a:t>
            </a:r>
            <a:r>
              <a:rPr lang="en-US" sz="1800" dirty="0" smtClean="0"/>
              <a:t> </a:t>
            </a:r>
            <a:r>
              <a:rPr lang="en-US" sz="1800" dirty="0"/>
              <a:t>NFS </a:t>
            </a:r>
            <a:r>
              <a:rPr lang="sl-SI" dirty="0" smtClean="0"/>
              <a:t>in</a:t>
            </a:r>
            <a:r>
              <a:rPr lang="en-US" sz="1800" dirty="0" smtClean="0"/>
              <a:t> </a:t>
            </a:r>
            <a:r>
              <a:rPr lang="en-US" sz="1800" dirty="0"/>
              <a:t>CIFS </a:t>
            </a:r>
            <a:r>
              <a:rPr lang="sl-SI" dirty="0" smtClean="0"/>
              <a:t>uporabnike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061874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QoS</a:t>
            </a:r>
            <a:r>
              <a:rPr lang="sl-SI" altLang="sl-SI" sz="2800" dirty="0" smtClean="0">
                <a:solidFill>
                  <a:schemeClr val="bg1"/>
                </a:solidFill>
              </a:rPr>
              <a:t> –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Quality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of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Service</a:t>
            </a:r>
            <a:endParaRPr lang="sl-SI" altLang="sl-SI" sz="2800" dirty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03"/>
          <p:cNvSpPr txBox="1"/>
          <p:nvPr/>
        </p:nvSpPr>
        <p:spPr>
          <a:xfrm>
            <a:off x="533400" y="4031769"/>
            <a:ext cx="8229600" cy="12332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298450" lvl="0" indent="-298450" eaLnBrk="0" hangingPunct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 2" pitchFamily="18" charset="2"/>
              <a:buChar char="¡"/>
              <a:defRPr/>
            </a:pPr>
            <a:r>
              <a:rPr lang="sl-SI" sz="1800" kern="0" dirty="0" smtClean="0"/>
              <a:t>Vsak</a:t>
            </a:r>
            <a:r>
              <a:rPr lang="en-US" sz="1800" kern="0" dirty="0" smtClean="0"/>
              <a:t> </a:t>
            </a:r>
            <a:r>
              <a:rPr lang="en-US" sz="1800" kern="0" dirty="0"/>
              <a:t>SVM </a:t>
            </a:r>
            <a:r>
              <a:rPr lang="sl-SI" sz="1800" kern="0" dirty="0" smtClean="0"/>
              <a:t>ima svojo</a:t>
            </a:r>
            <a:r>
              <a:rPr lang="en-US" sz="1800" kern="0" dirty="0" smtClean="0">
                <a:solidFill>
                  <a:schemeClr val="accent3"/>
                </a:solidFill>
              </a:rPr>
              <a:t> </a:t>
            </a:r>
            <a:r>
              <a:rPr lang="en-US" sz="1800" kern="0" dirty="0">
                <a:solidFill>
                  <a:schemeClr val="accent3"/>
                </a:solidFill>
              </a:rPr>
              <a:t>QoS policy </a:t>
            </a:r>
            <a:r>
              <a:rPr lang="en-US" sz="1800" kern="0" dirty="0" smtClean="0">
                <a:solidFill>
                  <a:schemeClr val="accent3"/>
                </a:solidFill>
              </a:rPr>
              <a:t>group</a:t>
            </a:r>
            <a:r>
              <a:rPr lang="sl-SI" sz="1800" kern="0" dirty="0" smtClean="0">
                <a:solidFill>
                  <a:schemeClr val="accent3"/>
                </a:solidFill>
              </a:rPr>
              <a:t>u</a:t>
            </a:r>
            <a:r>
              <a:rPr lang="sl-SI" sz="1800" kern="0" dirty="0" smtClean="0"/>
              <a:t>, (primer: </a:t>
            </a:r>
            <a:r>
              <a:rPr lang="en-US" sz="1800" kern="0" dirty="0" smtClean="0"/>
              <a:t>Gold, Silver</a:t>
            </a:r>
            <a:r>
              <a:rPr lang="en-US" sz="1800" kern="0" dirty="0"/>
              <a:t>, </a:t>
            </a:r>
            <a:r>
              <a:rPr lang="en-US" sz="1800" kern="0" dirty="0" smtClean="0"/>
              <a:t>Bronze</a:t>
            </a:r>
            <a:r>
              <a:rPr lang="sl-SI" sz="1800" kern="0" dirty="0" smtClean="0"/>
              <a:t>)</a:t>
            </a:r>
            <a:endParaRPr lang="en-US" sz="1800" kern="0" dirty="0"/>
          </a:p>
          <a:p>
            <a:pPr marL="298450" lvl="0" indent="-298450" eaLnBrk="0" hangingPunct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 2" pitchFamily="18" charset="2"/>
              <a:buChar char="¡"/>
              <a:defRPr/>
            </a:pPr>
            <a:r>
              <a:rPr lang="sl-SI" sz="1800" kern="0" dirty="0" smtClean="0"/>
              <a:t>Izbira </a:t>
            </a:r>
            <a:r>
              <a:rPr lang="sl-SI" sz="1800" kern="0" dirty="0" smtClean="0">
                <a:solidFill>
                  <a:schemeClr val="accent3"/>
                </a:solidFill>
              </a:rPr>
              <a:t>odzivnosti</a:t>
            </a:r>
            <a:r>
              <a:rPr lang="en-US" sz="1800" kern="0" dirty="0" smtClean="0"/>
              <a:t> </a:t>
            </a:r>
            <a:r>
              <a:rPr lang="sl-SI" sz="1800" kern="0" dirty="0" smtClean="0"/>
              <a:t>s pomočjo</a:t>
            </a:r>
            <a:r>
              <a:rPr lang="en-US" sz="1800" kern="0" dirty="0" smtClean="0"/>
              <a:t> </a:t>
            </a:r>
            <a:r>
              <a:rPr lang="en-US" sz="1800" kern="0" dirty="0"/>
              <a:t>QoS policy </a:t>
            </a:r>
            <a:r>
              <a:rPr lang="en-US" sz="1800" kern="0" dirty="0" smtClean="0"/>
              <a:t>group</a:t>
            </a:r>
            <a:r>
              <a:rPr lang="sl-SI" sz="1800" kern="0" dirty="0" smtClean="0"/>
              <a:t>e glede na SLA zahteve</a:t>
            </a:r>
            <a:endParaRPr lang="en-US" sz="1800" kern="0" dirty="0"/>
          </a:p>
          <a:p>
            <a:pPr marL="298450" lvl="0" indent="-298450" eaLnBrk="0" hangingPunct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 2" pitchFamily="18" charset="2"/>
              <a:buChar char="¡"/>
              <a:defRPr/>
            </a:pPr>
            <a:r>
              <a:rPr lang="en-US" sz="1800" kern="0" dirty="0" smtClean="0">
                <a:solidFill>
                  <a:schemeClr val="accent3"/>
                </a:solidFill>
              </a:rPr>
              <a:t>I</a:t>
            </a:r>
            <a:r>
              <a:rPr lang="sl-SI" sz="1800" kern="0" dirty="0" err="1" smtClean="0">
                <a:solidFill>
                  <a:schemeClr val="accent3"/>
                </a:solidFill>
              </a:rPr>
              <a:t>zolacija</a:t>
            </a:r>
            <a:r>
              <a:rPr lang="en-US" sz="1800" b="1" kern="0" dirty="0" smtClean="0">
                <a:solidFill>
                  <a:schemeClr val="accent3"/>
                </a:solidFill>
              </a:rPr>
              <a:t> </a:t>
            </a:r>
            <a:r>
              <a:rPr lang="sl-SI" sz="1800" kern="0" dirty="0"/>
              <a:t>otočkov</a:t>
            </a:r>
            <a:r>
              <a:rPr lang="en-US" sz="1800" kern="0" dirty="0" smtClean="0"/>
              <a:t> </a:t>
            </a:r>
            <a:r>
              <a:rPr lang="en-US" sz="1800" kern="0" dirty="0"/>
              <a:t>(</a:t>
            </a:r>
            <a:r>
              <a:rPr lang="en-US" sz="1800" kern="0" dirty="0" smtClean="0"/>
              <a:t>SVM)</a:t>
            </a:r>
            <a:endParaRPr lang="en-US" sz="1800" kern="0" dirty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381000" y="1592999"/>
            <a:ext cx="5434553" cy="1759866"/>
          </a:xfrm>
          <a:prstGeom prst="roundRect">
            <a:avLst/>
          </a:prstGeom>
          <a:gradFill>
            <a:gsLst>
              <a:gs pos="0">
                <a:schemeClr val="accent3">
                  <a:tint val="50000"/>
                  <a:satMod val="300000"/>
                  <a:lumMod val="12000"/>
                  <a:lumOff val="88000"/>
                </a:schemeClr>
              </a:gs>
              <a:gs pos="100000">
                <a:schemeClr val="accent3">
                  <a:tint val="37000"/>
                  <a:satMod val="300000"/>
                  <a:lumMod val="39000"/>
                  <a:lumOff val="61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5600000" scaled="0"/>
          </a:gradFill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AutoShape 63"/>
          <p:cNvSpPr>
            <a:spLocks noChangeArrowheads="1"/>
          </p:cNvSpPr>
          <p:nvPr/>
        </p:nvSpPr>
        <p:spPr bwMode="auto">
          <a:xfrm>
            <a:off x="682599" y="1780249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AutoShape 63"/>
          <p:cNvSpPr>
            <a:spLocks noChangeArrowheads="1"/>
          </p:cNvSpPr>
          <p:nvPr/>
        </p:nvSpPr>
        <p:spPr bwMode="auto">
          <a:xfrm>
            <a:off x="2601884" y="1780249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rgbClr val="FFC000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AutoShape 63"/>
          <p:cNvSpPr>
            <a:spLocks noChangeArrowheads="1"/>
          </p:cNvSpPr>
          <p:nvPr/>
        </p:nvSpPr>
        <p:spPr bwMode="auto">
          <a:xfrm>
            <a:off x="682599" y="2295445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AutoShape 63"/>
          <p:cNvSpPr>
            <a:spLocks noChangeArrowheads="1"/>
          </p:cNvSpPr>
          <p:nvPr/>
        </p:nvSpPr>
        <p:spPr bwMode="auto">
          <a:xfrm>
            <a:off x="2601884" y="2311979"/>
            <a:ext cx="1008668" cy="363946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AutoShape 63"/>
          <p:cNvSpPr>
            <a:spLocks noChangeArrowheads="1"/>
          </p:cNvSpPr>
          <p:nvPr/>
        </p:nvSpPr>
        <p:spPr bwMode="auto">
          <a:xfrm>
            <a:off x="682599" y="2817788"/>
            <a:ext cx="1008668" cy="36394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>
            <a:solidFill>
              <a:srgbClr val="FFC000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AutoShape 63"/>
          <p:cNvSpPr>
            <a:spLocks noChangeArrowheads="1"/>
          </p:cNvSpPr>
          <p:nvPr/>
        </p:nvSpPr>
        <p:spPr bwMode="auto">
          <a:xfrm>
            <a:off x="2601884" y="2817788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AutoShape 63"/>
          <p:cNvSpPr>
            <a:spLocks noChangeArrowheads="1"/>
          </p:cNvSpPr>
          <p:nvPr/>
        </p:nvSpPr>
        <p:spPr bwMode="auto">
          <a:xfrm>
            <a:off x="4521169" y="1780249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AutoShape 63"/>
          <p:cNvSpPr>
            <a:spLocks noChangeArrowheads="1"/>
          </p:cNvSpPr>
          <p:nvPr/>
        </p:nvSpPr>
        <p:spPr bwMode="auto">
          <a:xfrm>
            <a:off x="4521169" y="2295445"/>
            <a:ext cx="1008668" cy="363946"/>
          </a:xfrm>
          <a:prstGeom prst="roundRect">
            <a:avLst>
              <a:gd name="adj" fmla="val 1666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accent3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AutoShape 63"/>
          <p:cNvSpPr>
            <a:spLocks noChangeArrowheads="1"/>
          </p:cNvSpPr>
          <p:nvPr/>
        </p:nvSpPr>
        <p:spPr bwMode="auto">
          <a:xfrm>
            <a:off x="4521169" y="2817788"/>
            <a:ext cx="1008668" cy="363946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chemeClr val="accent4"/>
            </a:solidFill>
            <a:round/>
            <a:headEnd/>
            <a:tailEnd/>
          </a:ln>
        </p:spPr>
        <p:txBody>
          <a:bodyPr wrap="none" tIns="0" bIns="0" anchor="ctr" anchorCtr="0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ts val="600"/>
              </a:spcBef>
            </a:pPr>
            <a:r>
              <a:rPr lang="en-GB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SVM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4418404" y="2739865"/>
            <a:ext cx="1206242" cy="500717"/>
          </a:xfrm>
          <a:prstGeom prst="round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499863" y="2245601"/>
            <a:ext cx="1206242" cy="500717"/>
          </a:xfrm>
          <a:prstGeom prst="round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583812" y="2738769"/>
            <a:ext cx="1206242" cy="500717"/>
          </a:xfrm>
          <a:prstGeom prst="round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3166764" y="3477251"/>
            <a:ext cx="1894741" cy="400050"/>
          </a:xfrm>
          <a:prstGeom prst="wedgeRoundRectCallout">
            <a:avLst>
              <a:gd name="adj1" fmla="val -47156"/>
              <a:gd name="adj2" fmla="val -269503"/>
              <a:gd name="adj3" fmla="val 16667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IOPS Limit: </a:t>
            </a:r>
            <a:r>
              <a:rPr lang="en-US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</a:t>
            </a:r>
            <a:r>
              <a:rPr lang="sl-SI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0k</a:t>
            </a:r>
            <a:endParaRPr lang="en-US" sz="1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882162" y="3477251"/>
            <a:ext cx="1806103" cy="400050"/>
          </a:xfrm>
          <a:prstGeom prst="wedgeRoundRectCallout">
            <a:avLst>
              <a:gd name="adj1" fmla="val -36387"/>
              <a:gd name="adj2" fmla="val -151529"/>
              <a:gd name="adj3" fmla="val 16667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/>
              <a:t>IOPS Limit: </a:t>
            </a:r>
            <a:r>
              <a:rPr lang="en-US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40</a:t>
            </a:r>
            <a:r>
              <a:rPr lang="sl-SI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</a:t>
            </a:r>
            <a:endParaRPr lang="en-US" sz="14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5404543" y="3477251"/>
            <a:ext cx="1806103" cy="400050"/>
          </a:xfrm>
          <a:prstGeom prst="wedgeRoundRectCallout">
            <a:avLst>
              <a:gd name="adj1" fmla="val -58169"/>
              <a:gd name="adj2" fmla="val -180765"/>
              <a:gd name="adj3" fmla="val 16667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/>
              <a:t>IOPS Limit: </a:t>
            </a:r>
            <a:r>
              <a:rPr lang="en-US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10</a:t>
            </a:r>
            <a:r>
              <a:rPr lang="sl-SI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</a:t>
            </a:r>
            <a:endParaRPr lang="en-US" sz="14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tab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7594" y="1898793"/>
            <a:ext cx="2147729" cy="111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807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Upravljanje sistema</a:t>
            </a:r>
            <a:endParaRPr lang="sl-SI" altLang="sl-SI" sz="2800" dirty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75" y="1628800"/>
            <a:ext cx="675322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2171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Povzetek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Software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defined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Storage</a:t>
            </a:r>
            <a:r>
              <a:rPr lang="sl-SI" altLang="sl-SI" dirty="0" smtClean="0">
                <a:latin typeface="+mj-lt"/>
              </a:rPr>
              <a:t> rešitev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Brezprekinitveni postopki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Kvalitetno upravljanje s sistemskimi sredstvi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Nov koncept NAS in SAN zmogljivosti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Uporaba na obstoječih sistemih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„Kar se Janezek nauči, to Janez zna!“</a:t>
            </a:r>
          </a:p>
        </p:txBody>
      </p:sp>
    </p:spTree>
    <p:extLst>
      <p:ext uri="{BB962C8B-B14F-4D97-AF65-F5344CB8AC3E}">
        <p14:creationId xmlns:p14="http://schemas.microsoft.com/office/powerpoint/2010/main" val="41851701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7996</TotalTime>
  <Words>383</Words>
  <Application>Microsoft Office PowerPoint</Application>
  <PresentationFormat>On-screen Show (4:3)</PresentationFormat>
  <Paragraphs>173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1_Office Theme</vt:lpstr>
      <vt:lpstr>PowerPoint Presentation</vt:lpstr>
      <vt:lpstr>Agenda</vt:lpstr>
      <vt:lpstr>Razvoj virtualizacije</vt:lpstr>
      <vt:lpstr>Razvoj virtualizacije</vt:lpstr>
      <vt:lpstr>Data ONTAP 7-mode</vt:lpstr>
      <vt:lpstr>Clustered Data ONTAP arhitektura</vt:lpstr>
      <vt:lpstr>NDO – brezprekinitvene sistemske operacije</vt:lpstr>
      <vt:lpstr>Storage Virtual Machine</vt:lpstr>
      <vt:lpstr>SAN okolje</vt:lpstr>
      <vt:lpstr>NAS okolje</vt:lpstr>
      <vt:lpstr>QoS – Quality of Service</vt:lpstr>
      <vt:lpstr>Upravljanje sistema</vt:lpstr>
      <vt:lpstr>Povzetek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Piksl</dc:creator>
  <cp:lastModifiedBy>Matej Moškon</cp:lastModifiedBy>
  <cp:revision>133</cp:revision>
  <cp:lastPrinted>2013-10-13T11:44:25Z</cp:lastPrinted>
  <dcterms:created xsi:type="dcterms:W3CDTF">1601-01-01T00:00:00Z</dcterms:created>
  <dcterms:modified xsi:type="dcterms:W3CDTF">2014-09-17T11:45:01Z</dcterms:modified>
</cp:coreProperties>
</file>