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87" r:id="rId1"/>
  </p:sldMasterIdLst>
  <p:notesMasterIdLst>
    <p:notesMasterId r:id="rId29"/>
  </p:notesMasterIdLst>
  <p:sldIdLst>
    <p:sldId id="256" r:id="rId2"/>
    <p:sldId id="278" r:id="rId3"/>
    <p:sldId id="324" r:id="rId4"/>
    <p:sldId id="325" r:id="rId5"/>
    <p:sldId id="323" r:id="rId6"/>
    <p:sldId id="316" r:id="rId7"/>
    <p:sldId id="320" r:id="rId8"/>
    <p:sldId id="317" r:id="rId9"/>
    <p:sldId id="321" r:id="rId10"/>
    <p:sldId id="322" r:id="rId11"/>
    <p:sldId id="327" r:id="rId12"/>
    <p:sldId id="346" r:id="rId13"/>
    <p:sldId id="326" r:id="rId14"/>
    <p:sldId id="329" r:id="rId15"/>
    <p:sldId id="331" r:id="rId16"/>
    <p:sldId id="332" r:id="rId17"/>
    <p:sldId id="330" r:id="rId18"/>
    <p:sldId id="333" r:id="rId19"/>
    <p:sldId id="342" r:id="rId20"/>
    <p:sldId id="343" r:id="rId21"/>
    <p:sldId id="344" r:id="rId22"/>
    <p:sldId id="345" r:id="rId23"/>
    <p:sldId id="338" r:id="rId24"/>
    <p:sldId id="334" r:id="rId25"/>
    <p:sldId id="339" r:id="rId26"/>
    <p:sldId id="340" r:id="rId27"/>
    <p:sldId id="341" r:id="rId28"/>
  </p:sldIdLst>
  <p:sldSz cx="9144000" cy="6858000" type="screen4x3"/>
  <p:notesSz cx="7099300" cy="102235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ial Unicode MS" pitchFamily="34" charset="-128"/>
        <a:cs typeface="Arial Unicode MS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1">
          <p15:clr>
            <a:srgbClr val="A4A3A4"/>
          </p15:clr>
        </p15:guide>
        <p15:guide id="2" pos="225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68" autoAdjust="0"/>
    <p:restoredTop sz="94660" autoAdjust="0"/>
  </p:normalViewPr>
  <p:slideViewPr>
    <p:cSldViewPr>
      <p:cViewPr varScale="1">
        <p:scale>
          <a:sx n="108" d="100"/>
          <a:sy n="108" d="100"/>
        </p:scale>
        <p:origin x="1674" y="12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66" y="17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40" y="-120"/>
      </p:cViewPr>
      <p:guideLst>
        <p:guide orient="horz" pos="2961"/>
        <p:guide pos="225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4K I/O 100% Random Reads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4186867948249306E-2"/>
          <c:y val="0.14335837913352589"/>
          <c:w val="0.85736943273707056"/>
          <c:h val="0.69421581656328257"/>
        </c:manualLayout>
      </c:layout>
      <c:scatterChart>
        <c:scatterStyle val="lineMarker"/>
        <c:varyColors val="0"/>
        <c:ser>
          <c:idx val="0"/>
          <c:order val="0"/>
          <c:tx>
            <c:v>EF540 RAID 5</c:v>
          </c:tx>
          <c:xVal>
            <c:numRef>
              <c:f>'Phase1-RAID5'!$C$191:$C$195</c:f>
              <c:numCache>
                <c:formatCode>General</c:formatCode>
                <c:ptCount val="5"/>
                <c:pt idx="0">
                  <c:v>182788</c:v>
                </c:pt>
                <c:pt idx="1">
                  <c:v>266647</c:v>
                </c:pt>
                <c:pt idx="2">
                  <c:v>327220</c:v>
                </c:pt>
                <c:pt idx="3">
                  <c:v>343730</c:v>
                </c:pt>
                <c:pt idx="4">
                  <c:v>353959</c:v>
                </c:pt>
              </c:numCache>
            </c:numRef>
          </c:xVal>
          <c:yVal>
            <c:numRef>
              <c:f>'Phase1-RAID5'!$F$191:$F$195</c:f>
              <c:numCache>
                <c:formatCode>General</c:formatCode>
                <c:ptCount val="5"/>
                <c:pt idx="0">
                  <c:v>0.39</c:v>
                </c:pt>
                <c:pt idx="1">
                  <c:v>0.51</c:v>
                </c:pt>
                <c:pt idx="2">
                  <c:v>0.61</c:v>
                </c:pt>
                <c:pt idx="3">
                  <c:v>0.77</c:v>
                </c:pt>
                <c:pt idx="4">
                  <c:v>0.93</c:v>
                </c:pt>
              </c:numCache>
            </c:numRef>
          </c:yVal>
          <c:smooth val="0"/>
        </c:ser>
        <c:ser>
          <c:idx val="1"/>
          <c:order val="1"/>
          <c:tx>
            <c:v>EF550 DDP</c:v>
          </c:tx>
          <c:xVal>
            <c:numRef>
              <c:f>'Phase1-RAID5'!$D$191:$D$195</c:f>
              <c:numCache>
                <c:formatCode>General</c:formatCode>
                <c:ptCount val="5"/>
                <c:pt idx="0">
                  <c:v>220456</c:v>
                </c:pt>
                <c:pt idx="1">
                  <c:v>336524</c:v>
                </c:pt>
                <c:pt idx="2">
                  <c:v>373330</c:v>
                </c:pt>
                <c:pt idx="3">
                  <c:v>389470</c:v>
                </c:pt>
                <c:pt idx="4">
                  <c:v>396772</c:v>
                </c:pt>
              </c:numCache>
            </c:numRef>
          </c:xVal>
          <c:yVal>
            <c:numRef>
              <c:f>'Phase1-RAID5'!$G$191:$G$195</c:f>
              <c:numCache>
                <c:formatCode>General</c:formatCode>
                <c:ptCount val="5"/>
                <c:pt idx="0">
                  <c:v>0.33</c:v>
                </c:pt>
                <c:pt idx="1">
                  <c:v>0.4</c:v>
                </c:pt>
                <c:pt idx="2">
                  <c:v>0.54</c:v>
                </c:pt>
                <c:pt idx="3">
                  <c:v>0.68</c:v>
                </c:pt>
                <c:pt idx="4">
                  <c:v>0.83</c:v>
                </c:pt>
              </c:numCache>
            </c:numRef>
          </c:yVal>
          <c:smooth val="0"/>
        </c:ser>
        <c:ser>
          <c:idx val="2"/>
          <c:order val="2"/>
          <c:tx>
            <c:v>EF550 RAID 5</c:v>
          </c:tx>
          <c:xVal>
            <c:numRef>
              <c:f>'Phase1-RAID5'!$E$191:$E$195</c:f>
              <c:numCache>
                <c:formatCode>General</c:formatCode>
                <c:ptCount val="5"/>
                <c:pt idx="0">
                  <c:v>225696</c:v>
                </c:pt>
                <c:pt idx="1">
                  <c:v>366552</c:v>
                </c:pt>
                <c:pt idx="2">
                  <c:v>428559</c:v>
                </c:pt>
                <c:pt idx="3">
                  <c:v>452594</c:v>
                </c:pt>
                <c:pt idx="4">
                  <c:v>453453</c:v>
                </c:pt>
              </c:numCache>
            </c:numRef>
          </c:xVal>
          <c:yVal>
            <c:numRef>
              <c:f>'Phase1-RAID5'!$H$191:$H$195</c:f>
              <c:numCache>
                <c:formatCode>General</c:formatCode>
                <c:ptCount val="5"/>
                <c:pt idx="0">
                  <c:v>0.32</c:v>
                </c:pt>
                <c:pt idx="1">
                  <c:v>0.37</c:v>
                </c:pt>
                <c:pt idx="2">
                  <c:v>0.47</c:v>
                </c:pt>
                <c:pt idx="3">
                  <c:v>0.57999999999999996</c:v>
                </c:pt>
                <c:pt idx="4">
                  <c:v>0.72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4627696"/>
        <c:axId val="594626520"/>
      </c:scatterChart>
      <c:valAx>
        <c:axId val="594627696"/>
        <c:scaling>
          <c:orientation val="minMax"/>
          <c:min val="15000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dirty="0"/>
                  <a:t>IOPS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94626520"/>
        <c:crosses val="autoZero"/>
        <c:crossBetween val="midCat"/>
      </c:valAx>
      <c:valAx>
        <c:axId val="59462652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Latency ms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594627696"/>
        <c:crosses val="autoZero"/>
        <c:crossBetween val="midCat"/>
        <c:minorUnit val="0.2"/>
      </c:valAx>
    </c:plotArea>
    <c:legend>
      <c:legendPos val="r"/>
      <c:layout>
        <c:manualLayout>
          <c:xMode val="edge"/>
          <c:yMode val="edge"/>
          <c:x val="0.13822085031587272"/>
          <c:y val="0.18227755542108665"/>
          <c:w val="0.18331420858767317"/>
          <c:h val="0.20073043814190417"/>
        </c:manualLayout>
      </c:layout>
      <c:overlay val="0"/>
      <c:spPr>
        <a:solidFill>
          <a:srgbClr val="FFFFFF"/>
        </a:solidFill>
      </c:spPr>
    </c:legend>
    <c:plotVisOnly val="1"/>
    <c:dispBlanksAs val="gap"/>
    <c:showDLblsOverMax val="0"/>
  </c:chart>
  <c:txPr>
    <a:bodyPr/>
    <a:lstStyle/>
    <a:p>
      <a:pPr>
        <a:defRPr sz="1600"/>
      </a:pPr>
      <a:endParaRPr lang="sl-SI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0625" y="835025"/>
            <a:ext cx="5495925" cy="412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87400" y="5221288"/>
            <a:ext cx="6303963" cy="494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sl-SI" altLang="sl-SI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459288" y="0"/>
            <a:ext cx="3419475" cy="54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en-US" altLang="sl-SI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459288" y="10444163"/>
            <a:ext cx="3419475" cy="547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748513" algn="l"/>
                <a:tab pos="1497025" algn="l"/>
                <a:tab pos="2245538" algn="l"/>
                <a:tab pos="299405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22C8603-BD70-40E3-98FF-E3D8D31FFBD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2694994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Operating_system" TargetMode="External"/><Relationship Id="rId7" Type="http://schemas.openxmlformats.org/officeDocument/2006/relationships/hyperlink" Target="http://en.wikipedia.org/wiki/Enduranc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Wikipedia:Citation_needed" TargetMode="External"/><Relationship Id="rId5" Type="http://schemas.openxmlformats.org/officeDocument/2006/relationships/hyperlink" Target="http://en.wikipedia.org/wiki/Wear_leveling#cite_note-Corsair-3" TargetMode="External"/><Relationship Id="rId4" Type="http://schemas.openxmlformats.org/officeDocument/2006/relationships/hyperlink" Target="http://en.wikipedia.org/wiki/Wear_leveling#cite_note-Spansion-2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F0CF7E1F-F182-4B6A-9065-BC4BB89A67B4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0723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E2449D-29CF-4ACB-A662-27F64D7DFBF5}" type="slidenum">
              <a:rPr lang="en-US" altLang="sl-SI" sz="1400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sl-SI" sz="1400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47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7745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620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311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3194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6632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dirty="0" smtClean="0"/>
              <a:t>Tranzistorja prevajata le takrat, ko je na obeh podatek (U</a:t>
            </a:r>
            <a:r>
              <a:rPr lang="sl-SI" baseline="-25000" dirty="0" smtClean="0"/>
              <a:t>A </a:t>
            </a:r>
            <a:r>
              <a:rPr lang="sl-SI" dirty="0" smtClean="0"/>
              <a:t>in</a:t>
            </a:r>
            <a:r>
              <a:rPr lang="sl-SI" baseline="-25000" dirty="0" smtClean="0"/>
              <a:t> </a:t>
            </a:r>
            <a:r>
              <a:rPr lang="sl-SI" dirty="0" smtClean="0"/>
              <a:t>U</a:t>
            </a:r>
            <a:r>
              <a:rPr lang="sl-SI" baseline="-25000" dirty="0" smtClean="0">
                <a:effectLst/>
              </a:rPr>
              <a:t>B</a:t>
            </a:r>
            <a:r>
              <a:rPr lang="sl-SI" dirty="0" smtClean="0"/>
              <a:t>) 1 (visoka napetost). V tem primeru je na izhodu (U</a:t>
            </a:r>
            <a:r>
              <a:rPr lang="sl-SI" baseline="-25000" dirty="0" smtClean="0"/>
              <a:t>I</a:t>
            </a:r>
            <a:r>
              <a:rPr lang="sl-SI" dirty="0" smtClean="0"/>
              <a:t>) nizka napetost (0). Če pa kateri ali oba od tranzistorjev ne prevajata, potem bo na izhodu največja napetost (1).</a:t>
            </a: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044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522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No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storage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system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with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no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will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not last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very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if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it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Without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controller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must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permanently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assign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logical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addresses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from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3" tooltip="Operating system"/>
              </a:rPr>
              <a:t>Operating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3" tooltip="Operating system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3" tooltip="Operating system"/>
              </a:rPr>
              <a:t>System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(OS)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physical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addresses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This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means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every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previously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written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must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first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read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erased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modified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-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written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same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location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This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very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time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consuming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highly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written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locations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will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out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quickly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with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other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locations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even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being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completely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unused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Once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few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reach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their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life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drive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no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longer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operable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4"/>
              </a:rPr>
              <a:t>[2]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first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type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called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 map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link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Logical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Addresses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(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LBAs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)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from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OS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physical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Each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time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OS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replacement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map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updated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original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physical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marked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as </a:t>
            </a:r>
            <a:r>
              <a:rPr lang="sl-SI" sz="1200" i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invalid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new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linked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map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entry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Each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time 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-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written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it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written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a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new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location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However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never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get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replacement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sit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with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no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additional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on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name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from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only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being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recycled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drive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may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last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longer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one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with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no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but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there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are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still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remaining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active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will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go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unused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when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drive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no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longer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operable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4"/>
              </a:rPr>
              <a:t>[2]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5"/>
              </a:rPr>
              <a:t>[3]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other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type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called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b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which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also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 map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link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LBA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physical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memory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addresses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works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same as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except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do not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change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are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periodically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moved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that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these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low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usage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cells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are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able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used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by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other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data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This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rotational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effect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enables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SSD to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operate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until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most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blocks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are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near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their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of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life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4"/>
              </a:rPr>
              <a:t>[2]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5"/>
              </a:rPr>
              <a:t>[3]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This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also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sometimes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referred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to as </a:t>
            </a:r>
            <a:r>
              <a:rPr lang="sl-SI" sz="1200" i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global</a:t>
            </a:r>
            <a:r>
              <a:rPr lang="sl-SI" sz="1200" i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i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i="1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i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, as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entire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image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is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leveled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.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[</a:t>
            </a:r>
            <a:r>
              <a:rPr lang="sl-SI" sz="1200" i="1" kern="1200" baseline="300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6" tooltip="Wikipedia:Citation needed"/>
              </a:rPr>
              <a:t>citation</a:t>
            </a:r>
            <a:r>
              <a:rPr lang="sl-SI" sz="1200" i="1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6" tooltip="Wikipedia:Citation needed"/>
              </a:rPr>
              <a:t> </a:t>
            </a:r>
            <a:r>
              <a:rPr lang="sl-SI" sz="1200" i="1" kern="1200" baseline="300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6" tooltip="Wikipedia:Citation needed"/>
              </a:rPr>
              <a:t>needed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]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Comparison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following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table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compares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wear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leveling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: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5"/>
              </a:rPr>
              <a:t>[3]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Item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Static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b="1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Dynamic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7" tooltip="Endurance"/>
              </a:rPr>
              <a:t>Endurance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Longer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life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expectancy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Shorter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life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expectancy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Performance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Slower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Faster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Design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Complexity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More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complex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Less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complex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Typical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Use</a:t>
            </a:r>
          </a:p>
          <a:p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SSDs</a:t>
            </a:r>
            <a:r>
              <a:rPr lang="sl-SI" sz="1200" kern="1200" baseline="300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  <a:hlinkClick r:id="rId4"/>
              </a:rPr>
              <a:t>[2]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USB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Flash</a:t>
            </a:r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 </a:t>
            </a:r>
            <a:r>
              <a:rPr lang="sl-SI" sz="1200" kern="1200" dirty="0" err="1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Drives</a:t>
            </a:r>
            <a:endParaRPr lang="sl-SI" sz="1200" kern="1200" dirty="0" smtClean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sl-SI" sz="120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 </a:t>
            </a:r>
          </a:p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8981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10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2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050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5515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3765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07116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4010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1768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69365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18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18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7202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19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19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19858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20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20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70418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21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21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124827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22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22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29549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23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23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2490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24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24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8823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25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25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9774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26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26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526213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47713" algn="l"/>
                <a:tab pos="1497013" algn="l"/>
                <a:tab pos="2244725" algn="l"/>
                <a:tab pos="2994025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>
              <a:spcBef>
                <a:spcPct val="0"/>
              </a:spcBef>
            </a:pPr>
            <a:fld id="{39CFDFAB-84F4-4A53-B8FC-74AA831A0871}" type="slidenum">
              <a:rPr lang="en-US" altLang="sl-SI" sz="1400" smtClean="0">
                <a:ea typeface="MS Gothic" pitchFamily="49" charset="-128"/>
                <a:cs typeface="Arial Unicode MS" pitchFamily="34" charset="-128"/>
              </a:rPr>
              <a:pPr eaLnBrk="1">
                <a:spcBef>
                  <a:spcPct val="0"/>
                </a:spcBef>
              </a:pPr>
              <a:t>27</a:t>
            </a:fld>
            <a:endParaRPr lang="en-US" altLang="sl-SI" sz="1400" smtClean="0">
              <a:ea typeface="MS Gothic" pitchFamily="49" charset="-128"/>
              <a:cs typeface="Arial Unicode MS" pitchFamily="34" charset="-128"/>
            </a:endParaRPr>
          </a:p>
        </p:txBody>
      </p:sp>
      <p:sp>
        <p:nvSpPr>
          <p:cNvPr id="31747" name="Text Box 1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3060" tIns="46530" rIns="93060" bIns="46530"/>
          <a:lstStyle/>
          <a:p>
            <a:pPr hangingPunct="0">
              <a:lnSpc>
                <a:spcPct val="76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91398D5-A1CB-4FF7-85EF-F6FBF012B90F}" type="slidenum">
              <a:rPr lang="en-US" altLang="sl-SI">
                <a:solidFill>
                  <a:srgbClr val="FFFFFF"/>
                </a:solidFill>
                <a:ea typeface="MS Gothic" pitchFamily="49" charset="-128"/>
              </a:rPr>
              <a:pPr hangingPunct="0">
                <a:lnSpc>
                  <a:spcPct val="76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27</a:t>
            </a:fld>
            <a:endParaRPr lang="en-US" altLang="sl-SI">
              <a:solidFill>
                <a:srgbClr val="FFFFFF"/>
              </a:solidFill>
              <a:ea typeface="MS Gothic" pitchFamily="49" charset="-128"/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1182688" y="766763"/>
            <a:ext cx="4733925" cy="38338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4549" tIns="47274" rIns="94549" bIns="47274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sl-SI" altLang="sl-SI">
              <a:ea typeface="MS Gothic" pitchFamily="49" charset="-128"/>
            </a:endParaRP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/>
          </p:nvPr>
        </p:nvSpPr>
        <p:spPr>
          <a:xfrm>
            <a:off x="709613" y="4856163"/>
            <a:ext cx="5675312" cy="45974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222250" indent="-220663" eaLnBrk="1">
              <a:spcBef>
                <a:spcPct val="0"/>
              </a:spcBef>
              <a:tabLst>
                <a:tab pos="747713" algn="l"/>
                <a:tab pos="1497013" algn="l"/>
                <a:tab pos="2244725" algn="l"/>
                <a:tab pos="2994025" algn="l"/>
                <a:tab pos="3741738" algn="l"/>
                <a:tab pos="4491038" algn="l"/>
                <a:tab pos="5238750" algn="l"/>
              </a:tabLst>
            </a:pPr>
            <a:endParaRPr lang="en-US" altLang="sl-SI" sz="2100" dirty="0" smtClean="0"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80070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D3102-AD23-4BFF-87AE-61567A0BE8E3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6B047-8A59-4D42-9CB7-09D08CC3C9E2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6806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F5725-E820-4B2A-A81C-15E6A453397F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8D28A-2AB6-4EFD-AEA3-770634B3976B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579601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DB90A-5AB2-4BF4-8147-F4CADCC03FE3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723A1-D478-4C80-9A24-4A5406DB7821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86792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F7D-CB0D-4FDB-902B-9E5CD56B2F3F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3D04-F57B-40B9-A40C-96000B118527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656925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55614-9033-4786-9235-17DD4EEE6651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6ADD4-991C-46A8-8A4F-29071AF676BC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636340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D299-E27D-455F-9667-E019E6CEA2DD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70B03-13A4-42C0-973D-FEC3EB201D86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820595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AA9CB-1752-48C5-8105-E376DCE212C0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6ECB5-4ABF-4D84-9F9B-95481C3D510F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70550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F1C62-8F5A-4581-84EA-8C88B3391AE6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68DAC-34BD-456C-86AF-06D0E06D5BF5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98411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l-SI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8DDE-8CD0-4E97-98D0-8F413940748F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24D5-A247-43D5-9609-E03E6044FD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267749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ABC42-E576-4B96-A2BC-C9DCC9DAE463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89938-DBC6-421E-8B3A-E388AA1E3B28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3773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9B64A-A574-4632-8FB6-30501D3E1ACB}" type="datetime1">
              <a:rPr lang="en-US"/>
              <a:pPr>
                <a:defRPr/>
              </a:pPr>
              <a:t>3/27/2014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A66F7-0335-42FC-8C1F-EF68052F2B3E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769250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1663" cy="1427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245225"/>
            <a:ext cx="2125663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6650C-F100-488F-BB45-BFECAB47B4B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3872414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title style</a:t>
            </a:r>
            <a:endParaRPr lang="sl-SI" altLang="sl-SI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 smtClean="0"/>
              <a:t>Click to edit Master text styles</a:t>
            </a:r>
          </a:p>
          <a:p>
            <a:pPr lvl="1"/>
            <a:r>
              <a:rPr lang="en-US" altLang="sl-SI" smtClean="0"/>
              <a:t>Second level</a:t>
            </a:r>
          </a:p>
          <a:p>
            <a:pPr lvl="2"/>
            <a:r>
              <a:rPr lang="en-US" altLang="sl-SI" smtClean="0"/>
              <a:t>Third level</a:t>
            </a:r>
          </a:p>
          <a:p>
            <a:pPr lvl="3"/>
            <a:r>
              <a:rPr lang="en-US" altLang="sl-SI" smtClean="0"/>
              <a:t>Fourth level</a:t>
            </a:r>
          </a:p>
          <a:p>
            <a:pPr lvl="4"/>
            <a:r>
              <a:rPr lang="en-US" altLang="sl-SI" smtClean="0"/>
              <a:t>Fifth level</a:t>
            </a:r>
            <a:endParaRPr lang="sl-SI" altLang="sl-SI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32173FB-1AB4-4E32-A9B3-6E3BFA7E3CEF}" type="datetimeFigureOut">
              <a:rPr lang="sl-SI"/>
              <a:pPr>
                <a:defRPr/>
              </a:pPr>
              <a:t>27.3.2014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solidFill>
                  <a:schemeClr val="tx1">
                    <a:tint val="75000"/>
                  </a:schemeClr>
                </a:solidFill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7B059F3-237A-4755-B160-B94E47433A19}" type="slidenum">
              <a:rPr lang="en-US" altLang="sl-SI"/>
              <a:pPr>
                <a:defRPr/>
              </a:pPr>
              <a:t>‹#›</a:t>
            </a:fld>
            <a:endParaRPr lang="en-US" alt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  <p:sldLayoutId id="2147483942" r:id="rId2"/>
    <p:sldLayoutId id="2147483943" r:id="rId3"/>
    <p:sldLayoutId id="2147483944" r:id="rId4"/>
    <p:sldLayoutId id="2147483945" r:id="rId5"/>
    <p:sldLayoutId id="2147483946" r:id="rId6"/>
    <p:sldLayoutId id="2147483947" r:id="rId7"/>
    <p:sldLayoutId id="2147483948" r:id="rId8"/>
    <p:sldLayoutId id="2147483949" r:id="rId9"/>
    <p:sldLayoutId id="2147483950" r:id="rId10"/>
    <p:sldLayoutId id="2147483951" r:id="rId11"/>
    <p:sldLayoutId id="214748395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80975" y="-171450"/>
            <a:ext cx="9505950" cy="71294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l-SI"/>
          </a:p>
        </p:txBody>
      </p:sp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4725144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solidFill>
                  <a:schemeClr val="bg1"/>
                </a:solidFill>
              </a:rPr>
              <a:t>SSD tehnologija</a:t>
            </a:r>
          </a:p>
          <a:p>
            <a:endParaRPr lang="sl-SI" sz="3200" dirty="0">
              <a:solidFill>
                <a:schemeClr val="bg1"/>
              </a:solidFill>
            </a:endParaRPr>
          </a:p>
          <a:p>
            <a:r>
              <a:rPr lang="sl-SI" sz="2000" dirty="0" smtClean="0">
                <a:solidFill>
                  <a:schemeClr val="bg1"/>
                </a:solidFill>
              </a:rPr>
              <a:t>Matej Moškon</a:t>
            </a:r>
            <a:endParaRPr lang="sl-SI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Performance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kapacitete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2138363"/>
            <a:ext cx="6134100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Performance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kapacitete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2204864"/>
            <a:ext cx="50387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50212" y="1700808"/>
            <a:ext cx="514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1TB </a:t>
            </a:r>
            <a:r>
              <a:rPr lang="sl-SI" dirty="0" err="1" smtClean="0"/>
              <a:t>Database</a:t>
            </a:r>
            <a:r>
              <a:rPr lang="sl-SI" dirty="0" smtClean="0"/>
              <a:t> z zahtevo 5000 IOPS = 42 diskov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656712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Performance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kapacitete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3"/>
              <p:cNvSpPr txBox="1">
                <a:spLocks noChangeArrowheads="1"/>
              </p:cNvSpPr>
              <p:nvPr/>
            </p:nvSpPr>
            <p:spPr bwMode="auto">
              <a:xfrm>
                <a:off x="457200" y="1554163"/>
                <a:ext cx="8504238" cy="23066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60876" rIns="90000" bIns="45000"/>
              <a:lstStyle>
                <a:lvl1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1pPr>
                <a:lvl2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2pPr>
                <a:lvl3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3pPr>
                <a:lvl4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4pPr>
                <a:lvl5pPr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5pPr>
                <a:lvl6pPr marL="25146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6pPr>
                <a:lvl7pPr marL="29718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7pPr>
                <a:lvl8pPr marL="34290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8pPr>
                <a:lvl9pPr marL="3886200" indent="-228600" defTabSz="45720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pitchFamily="16" charset="0"/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</a:tabLst>
                  <a:defRPr>
                    <a:solidFill>
                      <a:srgbClr val="000000"/>
                    </a:solidFill>
                    <a:latin typeface="Arial" charset="0"/>
                    <a:cs typeface="Arial Unicode MS" charset="0"/>
                  </a:defRPr>
                </a:lvl9pPr>
              </a:lstStyle>
              <a:p>
                <a:pPr algn="ctr">
                  <a:lnSpc>
                    <a:spcPct val="150000"/>
                  </a:lnSpc>
                  <a:defRPr/>
                </a:pPr>
                <a:r>
                  <a:rPr lang="sl-SI" altLang="sl-SI" sz="2800" dirty="0" smtClean="0">
                    <a:latin typeface="+mj-lt"/>
                  </a:rPr>
                  <a:t>Velikost diska </a:t>
                </a:r>
                <a14:m>
                  <m:oMath xmlns:m="http://schemas.openxmlformats.org/officeDocument/2006/math">
                    <m:r>
                      <a:rPr lang="sl-SI" altLang="sl-SI" sz="280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sl-SI" altLang="sl-SI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l-SI" altLang="sl-SI" sz="2800" b="0" i="1" smtClean="0">
                            <a:latin typeface="Cambria Math"/>
                          </a:rPr>
                          <m:t>1</m:t>
                        </m:r>
                        <m:r>
                          <a:rPr lang="sl-SI" altLang="sl-SI" sz="2800" b="0" i="1" smtClean="0">
                            <a:latin typeface="Cambria Math"/>
                          </a:rPr>
                          <m:t>𝑇𝐵</m:t>
                        </m:r>
                      </m:num>
                      <m:den>
                        <m:r>
                          <a:rPr lang="sl-SI" altLang="sl-SI" sz="2800" b="0" i="1" smtClean="0">
                            <a:latin typeface="Cambria Math"/>
                          </a:rPr>
                          <m:t>42</m:t>
                        </m:r>
                      </m:den>
                    </m:f>
                  </m:oMath>
                </a14:m>
                <a:r>
                  <a:rPr lang="sl-SI" altLang="sl-SI" sz="2800" dirty="0" smtClean="0">
                    <a:latin typeface="+mj-lt"/>
                  </a:rPr>
                  <a:t> = 36GB disk</a:t>
                </a:r>
              </a:p>
              <a:p>
                <a:pPr>
                  <a:lnSpc>
                    <a:spcPct val="150000"/>
                  </a:lnSpc>
                  <a:defRPr/>
                </a:pPr>
                <a:endParaRPr lang="sl-SI" altLang="sl-SI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6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554163"/>
                <a:ext cx="8504238" cy="230663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sl-SI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089185"/>
              </p:ext>
            </p:extLst>
          </p:nvPr>
        </p:nvGraphicFramePr>
        <p:xfrm>
          <a:off x="1763688" y="3212976"/>
          <a:ext cx="6096000" cy="1752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Velikost </a:t>
                      </a:r>
                      <a:r>
                        <a:rPr lang="sl-SI" baseline="0" dirty="0" smtClean="0"/>
                        <a:t>diska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Razpoložljiva</a:t>
                      </a:r>
                      <a:r>
                        <a:rPr lang="sl-SI" baseline="0" dirty="0" smtClean="0"/>
                        <a:t> kapaciteta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Višek kapacitete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>
                          <a:solidFill>
                            <a:srgbClr val="FF0000"/>
                          </a:solidFill>
                        </a:rPr>
                        <a:t>Višek</a:t>
                      </a:r>
                      <a:r>
                        <a:rPr lang="sl-SI" baseline="0" dirty="0" smtClean="0">
                          <a:solidFill>
                            <a:srgbClr val="FF0000"/>
                          </a:solidFill>
                        </a:rPr>
                        <a:t> v %</a:t>
                      </a:r>
                      <a:endParaRPr lang="sl-SI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600GB</a:t>
                      </a:r>
                      <a:r>
                        <a:rPr lang="sl-SI" baseline="0" dirty="0" smtClean="0"/>
                        <a:t> SAS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25,2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24,2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>
                          <a:solidFill>
                            <a:srgbClr val="FF0000"/>
                          </a:solidFill>
                        </a:rPr>
                        <a:t>2420%</a:t>
                      </a:r>
                      <a:endParaRPr lang="sl-SI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900GB SAS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37,8</a:t>
                      </a:r>
                      <a:r>
                        <a:rPr lang="sl-SI" baseline="0" dirty="0" smtClean="0"/>
                        <a:t>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36,8</a:t>
                      </a:r>
                      <a:r>
                        <a:rPr lang="sl-SI" baseline="0" dirty="0" smtClean="0"/>
                        <a:t>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>
                          <a:solidFill>
                            <a:srgbClr val="FF0000"/>
                          </a:solidFill>
                        </a:rPr>
                        <a:t>3680%</a:t>
                      </a:r>
                      <a:endParaRPr lang="sl-SI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1200GB</a:t>
                      </a:r>
                      <a:r>
                        <a:rPr lang="sl-SI" baseline="0" dirty="0" smtClean="0"/>
                        <a:t> SAS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50,4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49,4</a:t>
                      </a:r>
                      <a:r>
                        <a:rPr lang="sl-SI" baseline="0" dirty="0" smtClean="0"/>
                        <a:t> TB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>
                          <a:solidFill>
                            <a:srgbClr val="FF0000"/>
                          </a:solidFill>
                        </a:rPr>
                        <a:t>4940%</a:t>
                      </a:r>
                      <a:endParaRPr lang="sl-SI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482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HDD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SSD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cheapestvpsserver.com/wp-content/uploads/2013/06/ssd-vps-h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574" y="2132856"/>
            <a:ext cx="5524500" cy="369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8519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Kaj je SSD?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1423988"/>
            <a:ext cx="5734050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98930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NAND operacija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204787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249583"/>
              </p:ext>
            </p:extLst>
          </p:nvPr>
        </p:nvGraphicFramePr>
        <p:xfrm>
          <a:off x="4355976" y="2420888"/>
          <a:ext cx="3336033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12011"/>
                <a:gridCol w="1112011"/>
                <a:gridCol w="1112011"/>
              </a:tblGrid>
              <a:tr h="320205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B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I</a:t>
                      </a:r>
                      <a:endParaRPr lang="sl-SI" dirty="0"/>
                    </a:p>
                  </a:txBody>
                  <a:tcPr/>
                </a:tc>
              </a:tr>
              <a:tr h="320205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</a:tr>
              <a:tr h="320205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</a:tr>
              <a:tr h="320205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0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</a:tr>
              <a:tr h="320205"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1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0</a:t>
                      </a:r>
                      <a:endParaRPr lang="sl-SI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31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MLC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SLC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Multi</a:t>
            </a:r>
            <a:r>
              <a:rPr lang="sl-SI" altLang="sl-SI" dirty="0">
                <a:latin typeface="+mj-lt"/>
              </a:rPr>
              <a:t>-</a:t>
            </a:r>
            <a:r>
              <a:rPr lang="sl-SI" altLang="sl-SI" dirty="0" err="1" smtClean="0">
                <a:latin typeface="+mj-lt"/>
              </a:rPr>
              <a:t>Level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Cell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Tranzistor hrani več ravni naboja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Hrani lahko več bitov podatkov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Single</a:t>
            </a:r>
            <a:r>
              <a:rPr lang="sl-SI" altLang="sl-SI" dirty="0" smtClean="0">
                <a:latin typeface="+mj-lt"/>
              </a:rPr>
              <a:t>-</a:t>
            </a:r>
            <a:r>
              <a:rPr lang="sl-SI" altLang="sl-SI" dirty="0" err="1" smtClean="0">
                <a:latin typeface="+mj-lt"/>
              </a:rPr>
              <a:t>Level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Cell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Ena raven (0 ali 1)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Bolj zanesljivi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Preprosti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Zdržijo dlje</a:t>
            </a:r>
            <a:endParaRPr lang="sl-SI" altLang="sl-SI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989301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TRIM in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Wear</a:t>
            </a:r>
            <a:r>
              <a:rPr lang="sl-SI" altLang="sl-SI" sz="2800" dirty="0" smtClean="0">
                <a:solidFill>
                  <a:schemeClr val="bg1"/>
                </a:solidFill>
              </a:rPr>
              <a:t>-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leveling</a:t>
            </a:r>
            <a:r>
              <a:rPr lang="sl-SI" altLang="sl-SI" sz="2800" dirty="0" smtClean="0">
                <a:solidFill>
                  <a:schemeClr val="bg1"/>
                </a:solidFill>
              </a:rPr>
              <a:t> mehanizmi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TRIM je operacija, ki sporoči SSD disku, kateri bloki niso več veljavni in jih lahko zbriše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Tranzistor hrani več ravni naboja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Hrani lahko več bitov podatkov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Wear</a:t>
            </a:r>
            <a:r>
              <a:rPr lang="sl-SI" altLang="sl-SI" dirty="0" smtClean="0">
                <a:latin typeface="+mj-lt"/>
              </a:rPr>
              <a:t>-</a:t>
            </a:r>
            <a:r>
              <a:rPr lang="sl-SI" altLang="sl-SI" dirty="0" err="1" smtClean="0">
                <a:latin typeface="+mj-lt"/>
              </a:rPr>
              <a:t>leveling</a:t>
            </a:r>
            <a:r>
              <a:rPr lang="sl-SI" altLang="sl-SI" dirty="0" smtClean="0">
                <a:latin typeface="+mj-lt"/>
              </a:rPr>
              <a:t> mehanizem zagotavlja enakomerno obrabo blokov SSD diska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Dinamična izravnava – </a:t>
            </a:r>
            <a:r>
              <a:rPr lang="sl-SI" altLang="sl-SI" dirty="0" err="1" smtClean="0">
                <a:latin typeface="+mj-lt"/>
              </a:rPr>
              <a:t>rewrite</a:t>
            </a:r>
            <a:r>
              <a:rPr lang="sl-SI" altLang="sl-SI" dirty="0" smtClean="0">
                <a:latin typeface="+mj-lt"/>
              </a:rPr>
              <a:t> operacije na nove bloke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Statična izravnava – nespremenjeni bloki se periodično prepisujejo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033915"/>
              </p:ext>
            </p:extLst>
          </p:nvPr>
        </p:nvGraphicFramePr>
        <p:xfrm>
          <a:off x="1661319" y="4077072"/>
          <a:ext cx="6511080" cy="20342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86545"/>
                <a:gridCol w="2376264"/>
                <a:gridCol w="2448271"/>
              </a:tblGrid>
              <a:tr h="406844">
                <a:tc>
                  <a:txBody>
                    <a:bodyPr/>
                    <a:lstStyle/>
                    <a:p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Statična izravnava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Dinamična izravnava</a:t>
                      </a:r>
                      <a:endParaRPr lang="sl-SI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sl-SI" dirty="0" smtClean="0"/>
                        <a:t>Vzdržljivost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Daljša </a:t>
                      </a:r>
                      <a:r>
                        <a:rPr lang="sl-SI" dirty="0" err="1" smtClean="0"/>
                        <a:t>življenska</a:t>
                      </a:r>
                      <a:r>
                        <a:rPr lang="sl-SI" dirty="0" smtClean="0"/>
                        <a:t> doba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Krajša </a:t>
                      </a:r>
                      <a:r>
                        <a:rPr lang="sl-SI" dirty="0" err="1" smtClean="0"/>
                        <a:t>življenska</a:t>
                      </a:r>
                      <a:r>
                        <a:rPr lang="sl-SI" dirty="0" smtClean="0"/>
                        <a:t> doba</a:t>
                      </a:r>
                      <a:endParaRPr lang="sl-SI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sl-SI" dirty="0" err="1" smtClean="0"/>
                        <a:t>Performanse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Hitrejši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Počasnejši</a:t>
                      </a:r>
                      <a:endParaRPr lang="sl-SI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sl-SI" dirty="0" smtClean="0"/>
                        <a:t>Kompleksnost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Visoka stopnja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Manjša</a:t>
                      </a:r>
                      <a:r>
                        <a:rPr lang="sl-SI" baseline="0" dirty="0" smtClean="0"/>
                        <a:t> stopnja</a:t>
                      </a:r>
                      <a:endParaRPr lang="sl-SI" dirty="0"/>
                    </a:p>
                  </a:txBody>
                  <a:tcPr/>
                </a:tc>
              </a:tr>
              <a:tr h="406844">
                <a:tc>
                  <a:txBody>
                    <a:bodyPr/>
                    <a:lstStyle/>
                    <a:p>
                      <a:r>
                        <a:rPr lang="sl-SI" dirty="0" err="1" smtClean="0"/>
                        <a:t>Upraba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SSD</a:t>
                      </a:r>
                      <a:endParaRPr lang="sl-S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l-SI" dirty="0" smtClean="0"/>
                        <a:t>USB </a:t>
                      </a:r>
                      <a:r>
                        <a:rPr lang="sl-SI" dirty="0" err="1" smtClean="0"/>
                        <a:t>Flash</a:t>
                      </a:r>
                      <a:endParaRPr lang="sl-SI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31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diskovje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MLC/SLC uporaba neposredno preko sistemskega vodila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Hitrejši dostop do podatkov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>
              <a:latin typeface="+mn-lt"/>
            </a:endParaRPr>
          </a:p>
        </p:txBody>
      </p:sp>
      <p:pic>
        <p:nvPicPr>
          <p:cNvPr id="10242" name="Picture 2" descr="http://venturebeat.files.wordpress.com/2013/09/violin-memory.jpg?w=5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68960"/>
            <a:ext cx="5314950" cy="240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317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vs</a:t>
            </a:r>
            <a:r>
              <a:rPr lang="sl-SI" altLang="sl-SI" sz="2800" dirty="0" smtClean="0">
                <a:solidFill>
                  <a:schemeClr val="bg1"/>
                </a:solidFill>
              </a:rPr>
              <a:t> SSD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http://larryfire.files.wordpress.com/2012/06/screen-shot-2012-06-12-at-7-52-18-p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385084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storagereview.com/images/StorageReview-Fusion-io-ioDrive-Duo-640GB-ML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76872"/>
            <a:ext cx="404402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1563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Prihodnost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tehnologij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53243"/>
              </p:ext>
            </p:extLst>
          </p:nvPr>
        </p:nvGraphicFramePr>
        <p:xfrm>
          <a:off x="611560" y="1916832"/>
          <a:ext cx="7741830" cy="271780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855980"/>
                <a:gridCol w="1399450"/>
                <a:gridCol w="1447800"/>
                <a:gridCol w="1447800"/>
                <a:gridCol w="1219200"/>
                <a:gridCol w="1371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</a:t>
                      </a:r>
                      <a:endParaRPr lang="en-US" dirty="0"/>
                    </a:p>
                  </a:txBody>
                  <a:tcPr/>
                </a:tc>
              </a:tr>
              <a:tr h="79248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Fast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$$$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400"/>
                        </a:spcBef>
                        <a:buClr>
                          <a:schemeClr val="accent2"/>
                        </a:buClr>
                        <a:buFont typeface="Wingdings" charset="2"/>
                        <a:buChar char="§"/>
                      </a:pPr>
                      <a:r>
                        <a:rPr lang="en-US" sz="1400" dirty="0" err="1" smtClean="0"/>
                        <a:t>eMLC</a:t>
                      </a:r>
                      <a:r>
                        <a:rPr lang="en-US" sz="1400" dirty="0" smtClean="0"/>
                        <a:t> SSD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24nm 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err="1" smtClean="0"/>
                        <a:t>eMLC</a:t>
                      </a:r>
                      <a:r>
                        <a:rPr lang="en-US" sz="1400" dirty="0" smtClean="0"/>
                        <a:t> SSD</a:t>
                      </a:r>
                      <a:endParaRPr lang="en-US" sz="1400" baseline="0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16-</a:t>
                      </a:r>
                      <a:r>
                        <a:rPr lang="en-US" sz="1400" kern="1200" dirty="0" smtClean="0"/>
                        <a:t>19nm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err="1" smtClean="0"/>
                        <a:t>eMLC</a:t>
                      </a:r>
                      <a:r>
                        <a:rPr lang="en-US" sz="1400" dirty="0" smtClean="0"/>
                        <a:t> SSD</a:t>
                      </a:r>
                      <a:endParaRPr lang="en-US" sz="1400" baseline="0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10-14nm 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3D </a:t>
                      </a:r>
                      <a:r>
                        <a:rPr lang="en-US" sz="1400" dirty="0" err="1" smtClean="0"/>
                        <a:t>BiCS</a:t>
                      </a:r>
                      <a:r>
                        <a:rPr lang="en-US" sz="1400" dirty="0" smtClean="0"/>
                        <a:t>?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PCM SSD?</a:t>
                      </a:r>
                      <a:endParaRPr lang="en-US" sz="1400" baseline="0" dirty="0" smtClean="0"/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3D </a:t>
                      </a:r>
                      <a:r>
                        <a:rPr lang="en-US" sz="1400" dirty="0" err="1" smtClean="0"/>
                        <a:t>ReRAM</a:t>
                      </a:r>
                      <a:r>
                        <a:rPr lang="en-US" sz="1400" dirty="0" smtClean="0"/>
                        <a:t>?</a:t>
                      </a:r>
                      <a:endParaRPr lang="en-US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37084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Medium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$$</a:t>
                      </a:r>
                      <a:endParaRPr lang="en-US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chemeClr val="accent2"/>
                        </a:buClr>
                        <a:buFont typeface="Wingdings" charset="2"/>
                        <a:buChar char="§"/>
                      </a:pPr>
                      <a:r>
                        <a:rPr lang="en-US" sz="1400" dirty="0" smtClean="0"/>
                        <a:t>15K</a:t>
                      </a:r>
                      <a:r>
                        <a:rPr lang="en-US" sz="1400" baseline="0" dirty="0" smtClean="0"/>
                        <a:t> RPM SAS</a:t>
                      </a:r>
                      <a:br>
                        <a:rPr lang="en-US" sz="1400" baseline="0" dirty="0" smtClean="0"/>
                      </a:br>
                      <a:r>
                        <a:rPr lang="en-US" sz="1400" baseline="0" dirty="0" smtClean="0"/>
                        <a:t>(146GB)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charset="2"/>
                        <a:buNone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charset="2"/>
                        <a:buNone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</a:tr>
              <a:tr h="3708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 smtClean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chemeClr val="accent2"/>
                        </a:buClr>
                        <a:buFont typeface="Wingdings" charset="2"/>
                        <a:buChar char="§"/>
                      </a:pPr>
                      <a:r>
                        <a:rPr lang="en-US" sz="1400" dirty="0" smtClean="0"/>
                        <a:t>10K RPM </a:t>
                      </a:r>
                    </a:p>
                    <a:p>
                      <a:pPr marL="171450" indent="-171450">
                        <a:buClr>
                          <a:schemeClr val="accent2"/>
                        </a:buClr>
                        <a:buFont typeface="Wingdings" charset="2"/>
                        <a:buChar char="§"/>
                      </a:pPr>
                      <a:r>
                        <a:rPr lang="en-US" sz="1400" dirty="0" smtClean="0"/>
                        <a:t>(300-900GB)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10K RPM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charset="2"/>
                        <a:buChar char="§"/>
                      </a:pPr>
                      <a:endParaRPr lang="en-US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Slow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$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>
                        <a:buClr>
                          <a:schemeClr val="accent2"/>
                        </a:buClr>
                        <a:buFont typeface="Wingdings" charset="2"/>
                        <a:buChar char="§"/>
                      </a:pPr>
                      <a:r>
                        <a:rPr lang="en-US" sz="1400" dirty="0" smtClean="0"/>
                        <a:t>7.2K RPM 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(3TB)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7.2K RPM (4TB)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7.2K RPM</a:t>
                      </a:r>
                      <a:br>
                        <a:rPr lang="en-US" sz="1400" dirty="0" smtClean="0"/>
                      </a:br>
                      <a:r>
                        <a:rPr lang="en-US" sz="1400" dirty="0" smtClean="0"/>
                        <a:t>(6TB)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7.2K RPM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(8TB)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Char char="§"/>
                        <a:tabLst/>
                        <a:defRPr/>
                      </a:pPr>
                      <a:r>
                        <a:rPr lang="en-US" sz="1400" dirty="0" smtClean="0"/>
                        <a:t>7.2K RPM (10TB)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95233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NetApp v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okusu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SSD diskovne police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Virtual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Storage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Tiereing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Pool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Cache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Accel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All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Array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EF540 / EF550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Flash</a:t>
            </a:r>
            <a:r>
              <a:rPr lang="sl-SI" altLang="sl-SI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Ray</a:t>
            </a:r>
          </a:p>
        </p:txBody>
      </p:sp>
    </p:spTree>
    <p:extLst>
      <p:ext uri="{BB962C8B-B14F-4D97-AF65-F5344CB8AC3E}">
        <p14:creationId xmlns:p14="http://schemas.microsoft.com/office/powerpoint/2010/main" val="1750340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Pool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Predpomnenje</a:t>
            </a:r>
            <a:r>
              <a:rPr lang="sl-SI" altLang="sl-SI" dirty="0" smtClean="0">
                <a:latin typeface="+mj-lt"/>
              </a:rPr>
              <a:t> zapisovanja in branja (16k </a:t>
            </a:r>
            <a:r>
              <a:rPr lang="sl-SI" altLang="sl-SI" dirty="0" err="1" smtClean="0">
                <a:latin typeface="+mj-lt"/>
              </a:rPr>
              <a:t>random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rewrite</a:t>
            </a:r>
            <a:r>
              <a:rPr lang="sl-SI" altLang="sl-SI" dirty="0" smtClean="0">
                <a:latin typeface="+mj-lt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Hibridni agregati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SAS + SSD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SATA + SSD</a:t>
            </a:r>
          </a:p>
        </p:txBody>
      </p:sp>
      <p:pic>
        <p:nvPicPr>
          <p:cNvPr id="17410" name="Picture 2" descr="Flash Poo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011" y="2707481"/>
            <a:ext cx="3733800" cy="300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7223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Cache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Predpomnenje</a:t>
            </a:r>
            <a:r>
              <a:rPr lang="sl-SI" altLang="sl-SI" dirty="0" smtClean="0">
                <a:latin typeface="+mj-lt"/>
              </a:rPr>
              <a:t> branja (16k </a:t>
            </a:r>
            <a:r>
              <a:rPr lang="sl-SI" altLang="sl-SI" dirty="0" err="1" smtClean="0">
                <a:latin typeface="+mj-lt"/>
              </a:rPr>
              <a:t>random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rewrite</a:t>
            </a:r>
            <a:r>
              <a:rPr lang="sl-SI" altLang="sl-SI" dirty="0" smtClean="0">
                <a:latin typeface="+mj-lt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Različne kapacitete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Simulacija (PCS)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554163"/>
            <a:ext cx="576262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5489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Flash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Accel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Predpomnenje</a:t>
            </a:r>
            <a:r>
              <a:rPr lang="sl-SI" altLang="sl-SI" dirty="0" smtClean="0">
                <a:latin typeface="+mj-lt"/>
              </a:rPr>
              <a:t> branja na strežniku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„</a:t>
            </a:r>
            <a:r>
              <a:rPr lang="sl-SI" altLang="sl-SI" dirty="0" err="1" smtClean="0">
                <a:latin typeface="+mj-lt"/>
              </a:rPr>
              <a:t>Snap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aware</a:t>
            </a:r>
            <a:r>
              <a:rPr lang="sl-SI" altLang="sl-SI" dirty="0" smtClean="0">
                <a:latin typeface="+mj-lt"/>
              </a:rPr>
              <a:t>“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Mešana uporaba NetApp 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tehnologij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Brezplačna licenca </a:t>
            </a:r>
            <a:r>
              <a:rPr lang="sl-SI" altLang="sl-SI" dirty="0" err="1" smtClean="0">
                <a:latin typeface="+mj-lt"/>
              </a:rPr>
              <a:t>FlashAccel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Široka podpora 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proizvajalcev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SSD diski (Hitachi, </a:t>
            </a:r>
            <a:r>
              <a:rPr lang="sl-SI" altLang="sl-SI" dirty="0" err="1" smtClean="0">
                <a:latin typeface="+mj-lt"/>
              </a:rPr>
              <a:t>Seagate</a:t>
            </a:r>
            <a:r>
              <a:rPr lang="sl-SI" altLang="sl-SI" dirty="0" smtClean="0">
                <a:latin typeface="+mj-lt"/>
              </a:rPr>
              <a:t>, Toshiba, WD)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Fusion</a:t>
            </a:r>
            <a:r>
              <a:rPr lang="sl-SI" altLang="sl-SI" dirty="0" smtClean="0">
                <a:latin typeface="+mj-lt"/>
              </a:rPr>
              <a:t>-IO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LSI </a:t>
            </a:r>
            <a:r>
              <a:rPr lang="sl-SI" altLang="sl-SI" dirty="0" err="1" smtClean="0">
                <a:latin typeface="+mj-lt"/>
              </a:rPr>
              <a:t>WarpDrive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Nytro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WarpDrive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Micron</a:t>
            </a:r>
            <a:r>
              <a:rPr lang="sl-SI" altLang="sl-SI" dirty="0" smtClean="0">
                <a:latin typeface="+mj-lt"/>
              </a:rPr>
              <a:t> 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50368"/>
            <a:ext cx="16764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1623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SSD diskovne police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Kapacitete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SLC: 200GB, 400GB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Virtual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Storage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Tiereing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Pool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Cache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All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Flash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Array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EF540 / EF550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Flash</a:t>
            </a:r>
            <a:r>
              <a:rPr lang="sl-SI" altLang="sl-SI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 Ray</a:t>
            </a:r>
          </a:p>
        </p:txBody>
      </p:sp>
      <p:pic>
        <p:nvPicPr>
          <p:cNvPr id="2" name="Picture 2" descr="http://www.netapp.com/us/media/sequoia-right-226x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32856"/>
            <a:ext cx="417276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7223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NetApp EF540 / EF550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Podvojen krmilnik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2,5“ 800GB SSD diski (</a:t>
            </a:r>
            <a:r>
              <a:rPr lang="sl-SI" altLang="sl-SI" dirty="0" err="1" smtClean="0">
                <a:latin typeface="+mj-lt"/>
              </a:rPr>
              <a:t>max</a:t>
            </a:r>
            <a:r>
              <a:rPr lang="sl-SI" altLang="sl-SI" dirty="0" smtClean="0">
                <a:latin typeface="+mj-lt"/>
              </a:rPr>
              <a:t>. 120 diskov)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10Gbit </a:t>
            </a:r>
            <a:r>
              <a:rPr lang="sl-SI" altLang="sl-SI" dirty="0" err="1" smtClean="0">
                <a:latin typeface="+mj-lt"/>
              </a:rPr>
              <a:t>Ethernet</a:t>
            </a:r>
            <a:r>
              <a:rPr lang="sl-SI" altLang="sl-SI" dirty="0" smtClean="0">
                <a:latin typeface="+mj-lt"/>
              </a:rPr>
              <a:t>, 8/16Gbit FC, 40Gbit </a:t>
            </a:r>
            <a:r>
              <a:rPr lang="sl-SI" altLang="sl-SI" dirty="0" err="1" smtClean="0">
                <a:latin typeface="+mj-lt"/>
              </a:rPr>
              <a:t>Ini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FC (8/16Gbit), </a:t>
            </a:r>
            <a:r>
              <a:rPr lang="sl-SI" altLang="sl-SI" dirty="0" err="1" smtClean="0">
                <a:latin typeface="+mj-lt"/>
              </a:rPr>
              <a:t>iSCSI</a:t>
            </a:r>
            <a:r>
              <a:rPr lang="sl-SI" altLang="sl-SI" dirty="0" smtClean="0">
                <a:latin typeface="+mj-lt"/>
              </a:rPr>
              <a:t> (10Gbit), </a:t>
            </a:r>
            <a:r>
              <a:rPr lang="sl-SI" altLang="sl-SI" dirty="0" err="1" smtClean="0">
                <a:latin typeface="+mj-lt"/>
              </a:rPr>
              <a:t>Inifiniband</a:t>
            </a:r>
            <a:r>
              <a:rPr lang="sl-SI" altLang="sl-SI" dirty="0" smtClean="0">
                <a:latin typeface="+mj-lt"/>
              </a:rPr>
              <a:t> (40Gbit), SAS (6Gbit)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24" y="3855938"/>
            <a:ext cx="7480789" cy="13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59014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Zmogljivost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2085"/>
              </p:ext>
            </p:extLst>
          </p:nvPr>
        </p:nvGraphicFramePr>
        <p:xfrm>
          <a:off x="349251" y="1460500"/>
          <a:ext cx="8315778" cy="3657288"/>
        </p:xfrm>
        <a:graphic>
          <a:graphicData uri="http://schemas.openxmlformats.org/drawingml/2006/table">
            <a:tbl>
              <a:tblPr>
                <a:tableStyleId>{D03447BB-5D67-496B-8E87-E561075AD55C}</a:tableStyleId>
              </a:tblPr>
              <a:tblGrid>
                <a:gridCol w="5154566"/>
                <a:gridCol w="1580606"/>
                <a:gridCol w="1580606"/>
              </a:tblGrid>
              <a:tr h="507948">
                <a:tc>
                  <a:txBody>
                    <a:bodyPr/>
                    <a:lstStyle/>
                    <a:p>
                      <a:pPr marL="17145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EF540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EF550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rgbClr val="92D050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Burst I/O rate – cache reads (512B)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800,000 IOPS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900,000 IOPS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Sustained I/O rate – random disk reads (4K)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300,000 to 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330,000 IOPS 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400,000 to 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450,000 IOPS 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Sustained I/O rate – random disk writes (4K)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65,000 IOPS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75,000 IOPS</a:t>
                      </a:r>
                      <a:endParaRPr kumimoji="0" lang="en-US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Sustained throughput – sequential disk reads (512K)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12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Sustained throughput – sequential disk write (CMD 512K)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4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10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  <a:tr h="507948">
                <a:tc>
                  <a:txBody>
                    <a:bodyPr/>
                    <a:lstStyle/>
                    <a:p>
                      <a:pPr marL="11430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Sustained throughput – sequential disk write (CME 512K)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5627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3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</a:rPr>
                        <a:t>6 GB/s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5469" marR="5469" marT="91440" marB="91440" anchor="ctr" horzOverflow="overflow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9214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err="1" smtClean="0">
                <a:solidFill>
                  <a:schemeClr val="bg1"/>
                </a:solidFill>
              </a:rPr>
              <a:t>Random</a:t>
            </a:r>
            <a:r>
              <a:rPr lang="sl-SI" altLang="sl-SI" sz="2800" dirty="0" smtClean="0">
                <a:solidFill>
                  <a:schemeClr val="bg1"/>
                </a:solidFill>
              </a:rPr>
              <a:t>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Reads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300431"/>
              </p:ext>
            </p:extLst>
          </p:nvPr>
        </p:nvGraphicFramePr>
        <p:xfrm>
          <a:off x="583097" y="1258957"/>
          <a:ext cx="7951304" cy="48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455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DDP –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Dynamic</a:t>
            </a:r>
            <a:r>
              <a:rPr lang="sl-SI" altLang="sl-SI" sz="2800" dirty="0" smtClean="0">
                <a:solidFill>
                  <a:schemeClr val="bg1"/>
                </a:solidFill>
              </a:rPr>
              <a:t> Disk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Pool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Distribuirani podatki po vseh diskih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Brez namenskega </a:t>
            </a:r>
            <a:r>
              <a:rPr lang="sl-SI" altLang="sl-SI" dirty="0" err="1" smtClean="0">
                <a:latin typeface="+mj-lt"/>
              </a:rPr>
              <a:t>Hot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Spare</a:t>
            </a:r>
            <a:r>
              <a:rPr lang="sl-SI" altLang="sl-SI" dirty="0" smtClean="0">
                <a:latin typeface="+mj-lt"/>
              </a:rPr>
              <a:t> diska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Učinkovito širjenje obstoječih diskovnih skupin</a:t>
            </a:r>
            <a:endParaRPr lang="sl-SI" altLang="sl-SI" dirty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61" y="3645024"/>
            <a:ext cx="7980363" cy="212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394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Nadzor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vCenter</a:t>
            </a:r>
            <a:r>
              <a:rPr lang="sl-SI" altLang="sl-SI" dirty="0" smtClean="0">
                <a:latin typeface="+mj-lt"/>
              </a:rPr>
              <a:t> </a:t>
            </a:r>
            <a:r>
              <a:rPr lang="sl-SI" altLang="sl-SI" dirty="0" err="1" smtClean="0">
                <a:latin typeface="+mj-lt"/>
              </a:rPr>
              <a:t>Plugin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Microsoft SCOM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…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Splunk</a:t>
            </a:r>
            <a:r>
              <a:rPr lang="sl-SI" altLang="sl-SI" dirty="0" smtClean="0">
                <a:latin typeface="+mj-lt"/>
              </a:rPr>
              <a:t> !!!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8544" r="10152" b="17344"/>
          <a:stretch/>
        </p:blipFill>
        <p:spPr bwMode="auto">
          <a:xfrm>
            <a:off x="3391396" y="1609378"/>
            <a:ext cx="3886200" cy="160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799" y="2924944"/>
            <a:ext cx="3744376" cy="287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43387"/>
            <a:ext cx="4786313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10650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Q&amp;A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155575" y="-12652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307975" y="-11128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5602" name="Picture 2" descr="http://naijabang.com/wp-content/uploads/2013/10/trivia-questions-and-answer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8654" y="1988840"/>
            <a:ext cx="285750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1327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Kaj pa v praksi?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57200" y="1554163"/>
            <a:ext cx="8504238" cy="2306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charset="0"/>
                <a:cs typeface="Arial Unicode MS" charset="0"/>
              </a:defRPr>
            </a:lvl9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Oracle IO </a:t>
            </a:r>
            <a:r>
              <a:rPr lang="sl-SI" altLang="sl-SI" dirty="0" err="1" smtClean="0">
                <a:latin typeface="+mj-lt"/>
              </a:rPr>
              <a:t>load</a:t>
            </a:r>
            <a:r>
              <a:rPr lang="sl-SI" altLang="sl-SI" dirty="0" smtClean="0">
                <a:latin typeface="+mj-lt"/>
              </a:rPr>
              <a:t> generator (Orion)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Simple</a:t>
            </a: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Normal</a:t>
            </a: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err="1" smtClean="0">
                <a:latin typeface="+mj-lt"/>
              </a:rPr>
              <a:t>Advanced</a:t>
            </a:r>
            <a:endParaRPr lang="sl-SI" altLang="sl-SI" dirty="0" smtClean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Intel </a:t>
            </a:r>
            <a:r>
              <a:rPr lang="sl-SI" altLang="sl-SI" dirty="0" err="1" smtClean="0">
                <a:latin typeface="+mj-lt"/>
              </a:rPr>
              <a:t>server</a:t>
            </a:r>
            <a:endParaRPr lang="sl-SI" altLang="sl-SI" dirty="0">
              <a:latin typeface="+mj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sl-SI" altLang="sl-SI" dirty="0" smtClean="0">
                <a:latin typeface="+mj-lt"/>
              </a:rPr>
              <a:t>Oracle LINUX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  <a:p>
            <a:pPr marL="285750">
              <a:lnSpc>
                <a:spcPct val="150000"/>
              </a:lnSpc>
              <a:defRPr/>
            </a:pPr>
            <a:endParaRPr lang="sl-SI" altLang="sl-SI" dirty="0" smtClean="0">
              <a:latin typeface="+mj-lt"/>
            </a:endParaRPr>
          </a:p>
          <a:p>
            <a:pPr marL="1028700" lv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sl-SI" altLang="sl-SI" dirty="0" smtClean="0">
              <a:latin typeface="+mj-lt"/>
            </a:endParaRPr>
          </a:p>
        </p:txBody>
      </p:sp>
      <p:sp>
        <p:nvSpPr>
          <p:cNvPr id="2" name="AutoShape 2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155575" y="-12652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307975" y="-11128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1510" name="Picture 6" descr="http://www.clker.com/cliparts/8/2/4/8/11970940161863283799gswanson_Storage_cylinder.svg.m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034" y="3573016"/>
            <a:ext cx="1111285" cy="10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clker.com/cliparts/8/2/4/8/11970940161863283799gswanson_Storage_cylinder.svg.m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820" y="3547095"/>
            <a:ext cx="1111285" cy="10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clker.com/cliparts/8/2/4/8/11970940161863283799gswanson_Storage_cylinder.svg.m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525366"/>
            <a:ext cx="1111285" cy="10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http://www.clker.com/cliparts/8/2/4/8/11970940161863283799gswanson_Storage_cylinder.svg.m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99445"/>
            <a:ext cx="1111285" cy="1029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45427" y="4725144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4x 500GB LUN (ext3)</a:t>
            </a:r>
            <a:endParaRPr lang="sl-SI" dirty="0"/>
          </a:p>
        </p:txBody>
      </p:sp>
      <p:pic>
        <p:nvPicPr>
          <p:cNvPr id="21512" name="Picture 8" descr="http://img.oncoloring.com/worker-working-with-the-p_49a69424441dd-p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35113"/>
            <a:ext cx="1359232" cy="151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4175956" y="3054541"/>
            <a:ext cx="1548172" cy="4449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351462" y="3068240"/>
            <a:ext cx="476218" cy="3607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5907105" y="3068240"/>
            <a:ext cx="465095" cy="431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040627" y="3068240"/>
            <a:ext cx="1195198" cy="4571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148064" y="3042245"/>
            <a:ext cx="628284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5895976" y="3054541"/>
            <a:ext cx="404216" cy="4708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6139652" y="3020020"/>
            <a:ext cx="1312668" cy="479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3923928" y="2994621"/>
            <a:ext cx="1673564" cy="5048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2731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Rezultati IOPS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155575" y="-12652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307975" y="-11128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084388"/>
            <a:ext cx="5962650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73862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Rezultati </a:t>
            </a:r>
            <a:r>
              <a:rPr lang="sl-SI" altLang="sl-SI" sz="2800" dirty="0" err="1" smtClean="0">
                <a:solidFill>
                  <a:schemeClr val="bg1"/>
                </a:solidFill>
              </a:rPr>
              <a:t>Latency</a:t>
            </a:r>
            <a:endParaRPr lang="sl-SI" altLang="sl-SI" sz="2800" dirty="0" smtClean="0">
              <a:solidFill>
                <a:schemeClr val="bg1"/>
              </a:solidFill>
            </a:endParaRP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155575" y="-12652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307975" y="-11128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2084388"/>
            <a:ext cx="7615237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5516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90525"/>
            <a:ext cx="8504238" cy="798513"/>
          </a:xfrm>
          <a:solidFill>
            <a:srgbClr val="92D050"/>
          </a:solidFill>
          <a:ln w="18360" cap="flat">
            <a:solidFill>
              <a:srgbClr val="92D050"/>
            </a:solidFill>
            <a:bevel/>
            <a:headEnd/>
            <a:tailEnd/>
          </a:ln>
        </p:spPr>
        <p:txBody>
          <a:bodyPr lIns="9360" tIns="97056" rIns="9360" bIns="9360"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sl-SI" altLang="sl-SI" sz="2800" dirty="0" smtClean="0">
                <a:solidFill>
                  <a:schemeClr val="bg1"/>
                </a:solidFill>
              </a:rPr>
              <a:t>Rezultati MBPS</a:t>
            </a:r>
          </a:p>
        </p:txBody>
      </p:sp>
      <p:pic>
        <p:nvPicPr>
          <p:cNvPr id="15363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232525"/>
            <a:ext cx="16573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155575" y="-12652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sp>
        <p:nvSpPr>
          <p:cNvPr id="3" name="AutoShape 4" descr="data:image/jpeg;base64,/9j/4AAQSkZJRgABAQAAAQABAAD/2wCEAAkGBxAOEBEPDRIODQ0QDQ8PDg4PDxANDQ4OFBEWFhQRFBkkHCkhGBwlHRQVJDItJSkrMC4uFx8zRDcvQygtMCsBCgoKDg0OFxAQGy4lHyQsNywvLTAsLSwuLCwsLCwsLCwvLC4uLCwsLSwsLCwsLCwsLCwsLCwsLCwsLCwsLCwsLP/AABEIANgA6QMBEQACEQEDEQH/xAAcAAEAAgIDAQAAAAAAAAAAAAADAAQCBQEGCAf/xABDEAACAgEBAwcHCgQFBQEAAAAAAgEDBBEFITEGEhNBUWFxBxQiMpGxsjM1QlJydIGCkqFTc8HRIyQ0YmMWF1Si8BX/xAAbAQEBAAMBAQEAAAAAAAAAAAACAQADBAUGB//EADYRAQEAAQIDBAcJAAICAwAAAAABAgMRBBIxITJRcQUzQWGBkdEGExRCUqGxwfAi4VPxFSND/9oADAMBAAIRAxEAPwD7iYxDGIYxDGIYxwzRG+dIjv3GMaLP5Z7NomVsy6JdZmGrqbp7FmOpoXWV/HQ3afD62p3MLfKWjc8cetdfzfKrhp8jTlX9/NWpde/nTr+x6Ol6E4vPrJPO/TdpvE6caHL8rOU3yGLj1b/Wttsv1j7MKmntk7tP7OZXv6k+E3/uNd4ueyNRkeUjar66WUVRPVXRG72zMnZh9neHnezyvyn9ULxeXskaq7lhtRtdczIiJ6l6NPcup14+g+Bn5d/jfqH4nPxa27a+a2stl5068f8AN3rHshtDpx9GcHjNvu5/Kff5+Kndda/r232fbusf3ybseB4WdNPH5RPvcr7VRseJ4xr47zdOG4f9GPyjOfLxHONHZHsgU4bQ/Rj8ozny8WE0acN3huL+F4f/AMePyi8+XiSu+6v5O26v7Ftie6Q3gOEy66ePyhTUy8VhdvZ6+rmZ0acI87v09nOBfRPA3/8ALEvvcvFeq5ebXSNFzb9I+tzH96mi/Z70ffyfvfqX32TZ4/la2vXprZRbEfxKV1nxmNDkz+yvC3u55T5X+v7Ka9bnC8uGUv8AqMTHu7Oissx/brDnFqfZLL8mr85/3Tmv7nZNn+WvAfSL6cnH3b20S5InsjSdZ9h52r9m+Ow7cZMvK/XY5rY12fZ3lA2TkaczMoRpiPRubzedZ6vS0iZ8DytXguJ0fWaeU+F2+fQ5lL0rsqPDRqsw0TwmJiYOUmRjEMYhjEMYhjEMYhjEMY4mTGOs7Y5d4ONMortlXRrrXjxz4iexn9RfDXXuOvQ4LX1+5j2ePSNWethh1rpm1fKJnW6xjLVhp9bm+cX+MTPox+mT2dD0Fj11cvhPrfo5M+Nv5Y6ptDKvydfObrr9eMWWMyT+X1f2PX0eA4bR7uE38b2393Plr55daqxRERpEaR2Rug7Zls1buJpLzM3YzSXmXdjNJeZm7GaS8y7sJpFzM3G1QuZdxtUKZLuNqhTJdxtUKZLuJqhTJdxtUOZLuJqxTJdwtWOZLuJqxTJdxSg91YmMXtmbZysSdcW+6jSddK7GVde3ThJwcR6L4TX9Zpzz6X5zanM8p0rvOw/LHtGjRcpac2vrll6G/wDBl9GfxXXvPB4n7Kad7dDOz3XtjbNe+19I5PeVXZmZKpY7YVzboTIjRJnusj0fbMcT5vi/Q/GcNvc8N54ztn1nxkbsdTHJ3hHhoiVmGWY1iYnWJjuPLNkYxDGIYxDGNByk5V0YPob78mYjm0JMRMRPBrJ+gv79kSdHD8Lqa+W2E+PsatXWx05vk+bbb27l50z09krV1Y9UylMR/u67Pzbu6D6PhvRmjpduf/K+/p8nm6vF55dOyNXGPEbojSOyOB6nM5d06AzmZunQmczN3E0l5l3YzSZzM3YzSLmZuwmkvMu7CaRcy7jaovMzdg1Qpku4mqFMl3G1Q5ku4mrFMl3E1Y5ku4WrHMl3E1YpV3C1Y5S3C1Y5V3C6DlULIOVdxzAlcFYhGOw8mOWmdsxonGuaaon0seyZsoaOzmz6s966SeNx3oLheKlsnLl4z+50v8+9sx1csX3HkP5ScXamlT/5TM/gu0Sts9tTfS8J0nx4nw3pD0TxHBX/AJzfH2ZTp/1XVhqTLo7ueYaGMdW5Zco5xojHxpjzqxeczcYx653Q8x9ad+kT2TPVpPZwfCXiM/CTq5+I15pY+987ijfMzqzNMszNPOZ2nizT1yfUaeOOnjMcZtHi5Z3K71l0AuYd3PQGc7N06EznZu46EzmZu4mkvMzdjNJeZd2E0l5mbsJqFzLuNqhTJdxNUKZM3G1Q5ku4mrFMl3E1Y5kW4WrFKu4mrHKu4XQcqhdByqF0NkpbgdByqF0HKoXQcpAdByqFoGrgrEMY5WZiYmJmJiYmJjdMTHCYBnhjqY3HOby+xZdn3fyS+UKc3TAzmictV/wLpnfkLHFW/wB8Rv74iew/O/Tfoe8Fl95p9unf2vh9P9v16epzdl6vqJ4Da+RNdOS75M7+nebYn/jndXH6IU+m4PCaejjJ5/N4HFanPq2/BlFJ0czm3ZRSTmZu56EznZu46EzmZu4mkvMzdjNJeZd2E1F5mbsGqFMl3G1Qpku4mrFMl3E1Y5ku4WrHMl3EyClXcLobJVC6DlIDoOVQug5VC6DlIDqbJVA6jlULqbJSA6jlUDqOUgOpslUUwJXBWIYw+BmPj2130zzbarFsSernLOsa9xy8Zw+PEaGell7Z/wCv3LG7Xd95/wC7+B9df3Pyn8Nq+Du3jS8lLOlw6Gnc0UojR2TCx/TT2nt8Pq82njXznETl1Mm5ik28zRuyikPMm7noTOdm6TSZzM3YzSXmXdhNQpkzcbVCmS7iasUyXcTVjlXcLIOUtwug5VC6DlUDqOUgupslUDqOVQOo5SA6myVQuo5VV3U2SkB4NkqgeBwgPBsigeBwgPBsigeBwmAmIYxw86RMmnX1JpaeWd9kWTeqnRn5Z+J1ndtHoDYGE0YGHkUxLN5nTF1UcbUhdzL/AL4/eN3VBt0M7jI+b1spdXPG+PY2+NK2LDpMMs8Jj2TE9knXz79saMt5dqeKScw7suhJzM3cTSXmZuNqizJdxNWOZLuF0HKoXUcqgdTZKQHUcqgeByqB4NkIDwbIoHgcIDwbIoHg2QgPA4oHg2Qld4HFA5shAc2RQObISu44oHNkIDmyKISpJLZJvejGMxrGs8NN0f1OLLfWlzvdk7PffH6fPwLp2APy13PSXIz5uw/ulXwnVp92PleJ9dn5nysCedNuPMVWzOrxMa03fzF7dOuN/DjG42beAY59m2XbP4SnaSrMJkR5vZO6OdOtNk9iPwme6dJ7jLl4suneuPb/ALwbHSDO1rG+gooXNkVXccIDmyKBzZCA44qu5shAc2RQOOEBzZFV3NkKAccWK7myEBzZFA5shAccVXc2QgObIoHNkJXccUDmyEBzZFFG/dG+e7q8TTnxGMvLj23wn93pPj8C2ZxT1tvns6o/ua5p5al5tX4T2T63/Se1nN4OLOE+Bv1O5l5JOqofkj0HpLkZ83Yf3Sr4Tq0+7HyvE+uz821Y3RpBasNEw0Q0TumJjWJjvGs7GunCmvfjWPT/AMc/4tE/lnev5ZUn3fg2c+/em/8AP+83E59yfK1c+Pr0NDad8pOk+znF2s6xeTG9L80TatLzpDwrfVfWt/0zpI5Yl08p7CPYbJE2C7myRdgO45FA7jkILsbJFA7DkIDsbJFV3Y2SEB2HIoHY2SEB2NkigeRyEB5Nkiq7ybIQHkcUDybIQHk2RVayyOHX2RvkOWtp4dmV/wB5HJRzW7cI0jtbd+3EP4jLLuY/G9n7df2i9k6p5rH0plu7gpnJnn6zL4Tsn1vz29zObwZTERujdBvwxmM2xmyCY2xQWcJ8Cancy8lnVUPyR6D0lyM+bsP7pV8J1afdj5XifXZ+basbo0hccUTDihYcVWvqV40dVeOxohoFtL1KWzooTs2tfkpso7qrGSv9Hq/sZNOezsbPvLevb/vmJqLl9W6G/m1Q3ulRzHL2VebH2wLWZC8UqsjtS1kafyyun/sOXOexdsL7f9/vcFsx/pU3L36I8fs0jmfjKvJPGBbPXri1fGqz+xsmpj/pS5L/AKgs2nTHGxV+1PM945q6fis08vAM7RpnhbVPhYk/1HNXT/VPmv3eXhWLZSTwZJ/NBumWPizlonvXtj2wbJZ4rtVezIX6y/qgUyx8SmNVrM2uONlceLrH9S/faU65T5wphl4K7Ztc8HWfszzvcKcRpfqhcmXgN746oefBH/sbPv8AD3/Kry0TM08EefYvvkX3/hjb/vfYu08RtVZP0VX7Tb/ZEf1L97q3pjPjfpL/ACv/ABYTit9J4/KunvmRf/beuUnlPruzmngwnEXr5zeLTp7OBfuZl3rb8ez5TaLz32JzIXcsREdkREG/DDHHsxmyb29RsbYoXHFCw4omHCBZwnwJqdzLyWdVQ/JHoPSXIz5uw/ulXwnVp92PleJ9dn5tqxujSFxxRMOKFhxQsKKFhxRMOEFxxQsOKJhxQsOKCxYnjET4xqLaUoqvjV/Ur/Qv9i/d4eELmviBsOr+HV+hf7Cmlh+mfIufLxHONXHBEj8ijmnh4Rea+LHmxHCIjwjQ24yTozcTmyKJhxQu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S5GfN2H90q+E6tPux8rxPrs/NtWN0aQuOKJhxQsOKFhRQsOKJhwguOKFhxQuOKJhxQsOEFhxQsOKJhxQsKEFxxQsOKJxxQuOKFxxQsOEJhxQsOKFxxQsOKJhwgWcJ8Cancy8lnVUPyR6D0lyM+bsP7pV8J1afdj5XifXZ+basbo0hccUTDihYcULCihYcUTDhBccULDihccUTDihYcILDihYcUTDihYUILjihYcUTjihccULjihYcITDihYcULjihYcUTDhAs4T4E1O5l5LOqofkj0HpLkZ83Yf3Sr4Tq0+7HyvE+uz821Y3RpC44omHFCw4oWFFCw4omHCC44oWHFC44omHFCw4QWHFCw4omHFCwoQXHFCw4onHFC44oXHFCw4QmHFCw4oXHFCw4omHCBZwnwJqdzLyWdVQ/JHoPSXIz5uw/ulXwnVp92PleJ9dn5tqxujSFxxRMOKFhxQsKKFhxRMOEFxxQsOKFxxRMOKFhwgsOKFhxRMOKFhQguOKFhxROOKFxxQuOKFhwhMOKFhxQuOKFhxRMOECzhPgTU7mXks6qh+SPQekuRnzdh/dKvhOrT7sfK8T67PzbVjdGkLjiiYcULDihYUULDiiYcILjihYcULjiiYcULDhBYcULDiiYcULChBccULDiiccULjihccULDhCYcULDihccULDiiYcIFnCfAmp3MvJZ1VD8keg9JcjPm7D+6VfCdWn3Y+V4n12fm2rG6NIXHFEw4oWHFCwooWHFEw4QXHFCw4oXHFEw4oWHCCw4oWHFEw4oWFCC44oWHFE44oXHFC44oWHCEw4oWHFC44oWHFEw4QLOE+BNTuZeSzqqH5I9B6R5FNE7NwpjfHmtXwnVp92PleK9dn5tsxujSFxxRMOKFhxQsKKFhxRMOEFxxQsOKFxxRMOKFhwgsOKFhxRMOKFhQguOKFhxROOKFxxQuOKFhwhMOKFhxQuOKFhxRMOECzhPhJNTuZeSzqpc+O2PafkfNHoPSvI6ddn4k/WoVv1az/U69Lux8txd31s/NtGN0aAuOKJhxQsOKFhRQsOKJhwguOKFhxQuOKJhxQsOEFhxQsOKJhxQsKEFxxQsOKJxxQuOKFxxQsOEJhxQsOKFxxQsOKJhwgW8J8JDqzfTy8r/Czq3X/UM95+P8j0d33DkuvR48Y8xo+LddjPE8da7JhZ8JXmtHc0Hfo3fGPmOOwuOvl7+35tkxvjlC44omHFCw4oWFFCw4omHCC44oWHFC44omHFCw4QWHFCw4omHFCwoQXHFCw4onHFC44oXHFCw4QmHFCw4oXHFCw4omHCA8TO6ImZndERGszM7oiDTxerjpaGpnl0kv8FjN7I+r/wDanI7avbP9j8i7XoO+bfo8xy/OuGHmSiZM/RpzI0Sq6eyHXRJnqlE7To0M+W7V5npLhrqY8+PWfwssd8eAFxwhMOKFhxQsKKFhxRMOEFxxQsOKFxxRMOKFhwgsOKFhxRMOKFhQguOKFhxROOKFxxQuOKFhwhMOKFhxQuOKFhxRMOE7h5JuS87Rz1seJ80xGW61t/Ne2N9VUT266NPcvfB8n9pvSMmH4XC9t7cvLrJ8evl5unQw/M9IHxLpDl4yXVvVcq2VWIyWI0aq6NGkrMeBjHRcuuzZUxXks1uzpmFozW1lsbspyZ7OqH690Tv0mevR1/Zk8bjPR/XU0vjPovzOu+N8TviY3xMHdHkCYcULDihYUULDiiYcILjihYcULjiiYcULDhBYcULDiiYcULChBccULDiiccULjihccULDhCYcULDihccULDitzyP5J5G17ujx/QpSYjIymjWumPqx9Z9OEe3Q8L0t6cw4SXT0u3P9p5+/3N+npXLtvR6P5ObDo2djV4uMvNrSN8z69jz6zvPXMz/9uPz/ADzyzyuWV3t612ybNmFiGMYusNEq0QyzExMTGsTE8YkxjqGbyTtxpl9lMkVcZ2fdMxjxx+QeN9M8N3pL3QbtPXyw7PY4uI4LT1u3pfH6tVXtZOf0N62YeT/4+RHRu09fRt6tsd6TJ6GnrYZ9K8bW4TV0u9OzxWnOiOcLDihYcUTDhBccULDihccUTDihYcILDihYcUTDihYUILjihYcUTjihccULjihYcITDihYcVhVU9rxVSll1rerVUjW2T+Ebzn4njuH4ab6uUnu9vy6tmGGWXR9I5KeSC27m27WboKt0+aUtE3NHZY8bljthd/fB8jx/2i1tbfDQ/wCOPj+a/T+fe68NCTtr7Fs/Bqxq1px60ppSNErrWFWI8D5xvWDGIYxDGIYxDGK20Nn05KTVk1131zxSxYdf3MY6vk8iXq37PybKljhj5WuZRx6mmekX9Ux3G/T4nUw9u7k1eB0dT2bX3NPk1ZuP/qsSyVjjdhtGXT483dZH6Dtw47D802efqejdSd27/sqUbUotmVSxOkjTnVtPR2rr1Mk6NE+MHbhq4ZdK489HPDvSw7m6AFxxQsOKFxxRMOKFhwgsOKFhxRMOKFhQguOKFhxROOKFxxQuOKrWWrEwusc6Z0VY3u09kRxkGpxOlpTfUyk86eOGWXSNzszkftPM06DEtVJ0/wAXI0xa4jt9L0p/BZPJ1vtDw2Hq98r5bT9/o6MeGzvXsd32J5HF3NtLJazrmnFiaq/CXn0p/Dmnh8T6f4rV7MLyz3dfnf62dGPD4Tr2vouxNgYmAnR4VFeOvXzY1du92nVmndxmZPFyyuV3yu9b2yIxDGIYxDGIYxDGIYxDGIYxDGKO0tj4uXHNyqMfJiN8RdUlvNntjWN0+BjGhv5AYm+cd8vEnTSIpyHape+K35y/sbcdfUx6ZVpz4fSy64xrsjkNlr8hm12rEerlY3ptPe6MsR+g6sPSGrOu1c2Xo/SvTeNfdya2qnGnDv76cp0n2NXHvOjH0p44/u1X0b4ZKFuBnLOjYGZp1sk49i/hpZrPsN+PpTRvWWf7zar6P1Z0sqle9qzo2LtCJ7sHJeI/GEmDox9IcPfzftR/Ba09n7qtuci+vFtf8yi6v3qbpxuh+uB+G1f01Us2xjRxtSPHWBzjND9c+a/h9X9NA22sX+NV+qDZOM0P1z5s+41P01j/APq0TwsWfDWS/juH/XPmX3Gp+msot53yaZFv8vHvs9yl/wDkOGn54s4fU8GdeFk2TomJnzPfh31x7WWIBfS/Cz837VsnC6vgtVcl9p2TpGDkL2NY1CL8esew1ZeneHx6TK/Cf3WycHn7l2nydbVs4ph0d9mQ7z7FSfeaM/tDPy4fOtk4PxrbYfkktbflZqrHWmNj6THg7NPwnLqenuJy7sk/dsx4TCdW8wfJXs2vSbvOMuYjSemuZUbxVebH7Hn6vpDitXval+HZ/GzdjpYY9I7PsvYGHhx/lMbGx92kzVSiM32piNZ/E5LbbvWxsiMQxiGMQxiGMQxiGMf/2Q=="/>
          <p:cNvSpPr>
            <a:spLocks noChangeAspect="1" noChangeArrowheads="1"/>
          </p:cNvSpPr>
          <p:nvPr/>
        </p:nvSpPr>
        <p:spPr bwMode="auto">
          <a:xfrm>
            <a:off x="307975" y="-1112838"/>
            <a:ext cx="2857500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388" y="2084388"/>
            <a:ext cx="6499225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1869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7597</TotalTime>
  <Words>1120</Words>
  <Application>Microsoft Office PowerPoint</Application>
  <PresentationFormat>On-screen Show (4:3)</PresentationFormat>
  <Paragraphs>276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 Unicode MS</vt:lpstr>
      <vt:lpstr>MS Gothic</vt:lpstr>
      <vt:lpstr>Arial</vt:lpstr>
      <vt:lpstr>Calibri</vt:lpstr>
      <vt:lpstr>Cambria Math</vt:lpstr>
      <vt:lpstr>Times New Roman</vt:lpstr>
      <vt:lpstr>Wingdings</vt:lpstr>
      <vt:lpstr>1_Office Theme</vt:lpstr>
      <vt:lpstr>PowerPoint Presentation</vt:lpstr>
      <vt:lpstr>Performance vs kapacitete</vt:lpstr>
      <vt:lpstr>Performance vs kapacitete</vt:lpstr>
      <vt:lpstr>Performance vs kapacitete</vt:lpstr>
      <vt:lpstr>HDD vs SSD</vt:lpstr>
      <vt:lpstr>Kaj je SSD?</vt:lpstr>
      <vt:lpstr>NAND operacija</vt:lpstr>
      <vt:lpstr>MLC vs SLC</vt:lpstr>
      <vt:lpstr>TRIM in Wear-leveling mehanizmi</vt:lpstr>
      <vt:lpstr>Flash diskovje</vt:lpstr>
      <vt:lpstr>Flash vs SSD</vt:lpstr>
      <vt:lpstr>Prihodnost Flash tehnologij</vt:lpstr>
      <vt:lpstr>NetApp v Flash okusu</vt:lpstr>
      <vt:lpstr>Flash Pool</vt:lpstr>
      <vt:lpstr>Flash Cache</vt:lpstr>
      <vt:lpstr>Flash Accel</vt:lpstr>
      <vt:lpstr>SSD diskovne police</vt:lpstr>
      <vt:lpstr>NetApp EF540 / EF550</vt:lpstr>
      <vt:lpstr>Zmogljivost</vt:lpstr>
      <vt:lpstr>Random Reads</vt:lpstr>
      <vt:lpstr>DDP – Dynamic Disk Pool</vt:lpstr>
      <vt:lpstr>Nadzor</vt:lpstr>
      <vt:lpstr>Q&amp;A</vt:lpstr>
      <vt:lpstr>Kaj pa v praksi?</vt:lpstr>
      <vt:lpstr>Rezultati IOPS</vt:lpstr>
      <vt:lpstr>Rezultati Latency</vt:lpstr>
      <vt:lpstr>Rezultati MBPS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Piksl</dc:creator>
  <cp:lastModifiedBy>Žiga Humar</cp:lastModifiedBy>
  <cp:revision>106</cp:revision>
  <cp:lastPrinted>2013-10-13T11:44:25Z</cp:lastPrinted>
  <dcterms:created xsi:type="dcterms:W3CDTF">1601-01-01T00:00:00Z</dcterms:created>
  <dcterms:modified xsi:type="dcterms:W3CDTF">2014-03-27T16:39:32Z</dcterms:modified>
</cp:coreProperties>
</file>